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0"/>
  </p:notesMasterIdLst>
  <p:handoutMasterIdLst>
    <p:handoutMasterId r:id="rId111"/>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17" r:id="rId15"/>
    <p:sldId id="447" r:id="rId16"/>
    <p:sldId id="275" r:id="rId17"/>
    <p:sldId id="437" r:id="rId18"/>
    <p:sldId id="438" r:id="rId19"/>
    <p:sldId id="356" r:id="rId20"/>
    <p:sldId id="357" r:id="rId21"/>
    <p:sldId id="358" r:id="rId22"/>
    <p:sldId id="359" r:id="rId23"/>
    <p:sldId id="362" r:id="rId24"/>
    <p:sldId id="428" r:id="rId25"/>
    <p:sldId id="429" r:id="rId26"/>
    <p:sldId id="364" r:id="rId27"/>
    <p:sldId id="365" r:id="rId28"/>
    <p:sldId id="366" r:id="rId29"/>
    <p:sldId id="367" r:id="rId30"/>
    <p:sldId id="434" r:id="rId31"/>
    <p:sldId id="435" r:id="rId32"/>
    <p:sldId id="368" r:id="rId33"/>
    <p:sldId id="369" r:id="rId34"/>
    <p:sldId id="370" r:id="rId35"/>
    <p:sldId id="446" r:id="rId36"/>
    <p:sldId id="371" r:id="rId37"/>
    <p:sldId id="418" r:id="rId38"/>
    <p:sldId id="372" r:id="rId39"/>
    <p:sldId id="373" r:id="rId40"/>
    <p:sldId id="436" r:id="rId41"/>
    <p:sldId id="392" r:id="rId42"/>
    <p:sldId id="393" r:id="rId43"/>
    <p:sldId id="394" r:id="rId44"/>
    <p:sldId id="440" r:id="rId45"/>
    <p:sldId id="413" r:id="rId46"/>
    <p:sldId id="395" r:id="rId47"/>
    <p:sldId id="445" r:id="rId48"/>
    <p:sldId id="441" r:id="rId49"/>
    <p:sldId id="442" r:id="rId50"/>
    <p:sldId id="443" r:id="rId51"/>
    <p:sldId id="444" r:id="rId52"/>
    <p:sldId id="298" r:id="rId53"/>
    <p:sldId id="297" r:id="rId54"/>
    <p:sldId id="396" r:id="rId55"/>
    <p:sldId id="414" r:id="rId56"/>
    <p:sldId id="452" r:id="rId57"/>
    <p:sldId id="430" r:id="rId58"/>
    <p:sldId id="425" r:id="rId59"/>
    <p:sldId id="451" r:id="rId60"/>
    <p:sldId id="315" r:id="rId61"/>
    <p:sldId id="350" r:id="rId62"/>
    <p:sldId id="424" r:id="rId63"/>
    <p:sldId id="319" r:id="rId64"/>
    <p:sldId id="448" r:id="rId65"/>
    <p:sldId id="407" r:id="rId66"/>
    <p:sldId id="320" r:id="rId67"/>
    <p:sldId id="321" r:id="rId68"/>
    <p:sldId id="322" r:id="rId69"/>
    <p:sldId id="324" r:id="rId70"/>
    <p:sldId id="408" r:id="rId71"/>
    <p:sldId id="415" r:id="rId72"/>
    <p:sldId id="409" r:id="rId73"/>
    <p:sldId id="337" r:id="rId74"/>
    <p:sldId id="351" r:id="rId75"/>
    <p:sldId id="411" r:id="rId76"/>
    <p:sldId id="426" r:id="rId77"/>
    <p:sldId id="345" r:id="rId78"/>
    <p:sldId id="354" r:id="rId79"/>
    <p:sldId id="400" r:id="rId80"/>
    <p:sldId id="449" r:id="rId81"/>
    <p:sldId id="401" r:id="rId82"/>
    <p:sldId id="439" r:id="rId83"/>
    <p:sldId id="338" r:id="rId84"/>
    <p:sldId id="405" r:id="rId85"/>
    <p:sldId id="398" r:id="rId86"/>
    <p:sldId id="399" r:id="rId87"/>
    <p:sldId id="431" r:id="rId88"/>
    <p:sldId id="273" r:id="rId89"/>
    <p:sldId id="352" r:id="rId90"/>
    <p:sldId id="419" r:id="rId91"/>
    <p:sldId id="420" r:id="rId92"/>
    <p:sldId id="421" r:id="rId93"/>
    <p:sldId id="422" r:id="rId94"/>
    <p:sldId id="423" r:id="rId95"/>
    <p:sldId id="294" r:id="rId96"/>
    <p:sldId id="295" r:id="rId97"/>
    <p:sldId id="296" r:id="rId98"/>
    <p:sldId id="299" r:id="rId99"/>
    <p:sldId id="300" r:id="rId100"/>
    <p:sldId id="301" r:id="rId101"/>
    <p:sldId id="450" r:id="rId102"/>
    <p:sldId id="327" r:id="rId103"/>
    <p:sldId id="353" r:id="rId104"/>
    <p:sldId id="336" r:id="rId105"/>
    <p:sldId id="410" r:id="rId106"/>
    <p:sldId id="402" r:id="rId107"/>
    <p:sldId id="403" r:id="rId108"/>
    <p:sldId id="404" r:id="rId10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993" autoAdjust="0"/>
    <p:restoredTop sz="90871" autoAdjust="0"/>
  </p:normalViewPr>
  <p:slideViewPr>
    <p:cSldViewPr>
      <p:cViewPr varScale="1">
        <p:scale>
          <a:sx n="104" d="100"/>
          <a:sy n="104" d="100"/>
        </p:scale>
        <p:origin x="51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502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154749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106</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107</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108</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11478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63117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27820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189104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9.gif"/></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www.twosigma.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5" Type="http://schemas.openxmlformats.org/officeDocument/2006/relationships/image" Target="../media/image36.tmp"/><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colab.research.google.com/github/kenwkliu/ideas/blob/master/colab/StockClustering.ipynb"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docs.google.com/presentation/d/1cwmwPvVE4JDCPr9IX21oeM-p4mF7KgME/edit?usp=sharing&amp;ouid=101560178818384081648&amp;rtpof=true&amp;sd=true"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hyperlink" Target="https://qz.com/1356503/how-to-dodge-wechats-image-censorship-according-to-citizen-lab/"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7"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colab.research.google.com/github/AliaksandrSiarohin/first-order-model/blob/master/demo.ipynb" TargetMode="External"/><Relationship Id="rId5" Type="http://schemas.openxmlformats.org/officeDocument/2006/relationships/hyperlink" Target="https://www.youtube.com/watch?v=cGycBsawTew" TargetMode="External"/><Relationship Id="rId4" Type="http://schemas.openxmlformats.org/officeDocument/2006/relationships/image" Target="../media/image100.jpeg"/></Relationships>
</file>

<file path=ppt/slides/_rels/slide8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028140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4" name="TextBox 3"/>
          <p:cNvSpPr txBox="1"/>
          <p:nvPr/>
        </p:nvSpPr>
        <p:spPr>
          <a:xfrm>
            <a:off x="3158245" y="566723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1475656" y="1758033"/>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dirty="0"/>
              <a:t>more</a:t>
            </a:r>
            <a:r>
              <a:rPr lang="en-US" sz="2000" dirty="0" smtClean="0">
                <a:solidFill>
                  <a:srgbClr val="FF0000"/>
                </a:solidFill>
              </a:rPr>
              <a:t> </a:t>
            </a:r>
            <a:r>
              <a:rPr lang="en-US" sz="2000" dirty="0"/>
              <a:t>labelled dataset </a:t>
            </a:r>
            <a:r>
              <a:rPr lang="en-US" sz="2000" b="1" u="sng" dirty="0" smtClean="0">
                <a:solidFill>
                  <a:srgbClr val="0070C0"/>
                </a:solidFill>
              </a:rPr>
              <a:t>freely</a:t>
            </a:r>
            <a:r>
              <a:rPr lang="en-US" sz="2000" dirty="0" smtClean="0"/>
              <a:t>?</a:t>
            </a:r>
          </a:p>
          <a:p>
            <a:pPr marL="0" indent="0"/>
            <a:endParaRPr lang="en-US" sz="1800" dirty="0"/>
          </a:p>
        </p:txBody>
      </p:sp>
      <p:sp>
        <p:nvSpPr>
          <p:cNvPr id="9" name="TextBox 8"/>
          <p:cNvSpPr txBox="1"/>
          <p:nvPr/>
        </p:nvSpPr>
        <p:spPr>
          <a:xfrm>
            <a:off x="1259632" y="2831528"/>
            <a:ext cx="1842171"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a:t>
            </a:r>
            <a:endParaRPr lang="en-US" dirty="0"/>
          </a:p>
        </p:txBody>
      </p:sp>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021" y="3806233"/>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932040" y="2420888"/>
            <a:ext cx="2160240" cy="3120347"/>
          </a:xfrm>
          <a:prstGeom prst="rect">
            <a:avLst/>
          </a:prstGeom>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8" name="TextBox 7"/>
          <p:cNvSpPr txBox="1"/>
          <p:nvPr/>
        </p:nvSpPr>
        <p:spPr>
          <a:xfrm>
            <a:off x="1907704" y="4878221"/>
            <a:ext cx="4857330" cy="1754326"/>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r>
              <a:rPr lang="en-US" altLang="zh-TW" sz="2000" dirty="0" smtClean="0"/>
              <a:t/>
            </a:r>
            <a:br>
              <a:rPr lang="en-US" altLang="zh-TW" sz="2000" dirty="0" smtClean="0"/>
            </a:br>
            <a:r>
              <a:rPr lang="zh-TW" altLang="en-US" sz="2000" dirty="0" smtClean="0"/>
              <a:t>若</a:t>
            </a:r>
            <a:r>
              <a:rPr lang="zh-TW" altLang="en-US" sz="2000" dirty="0"/>
              <a:t>要人不知</a:t>
            </a:r>
            <a:r>
              <a:rPr lang="en-US" altLang="zh-TW" sz="2000" dirty="0"/>
              <a:t>,</a:t>
            </a:r>
            <a:r>
              <a:rPr lang="zh-TW" altLang="en-US" sz="2000" dirty="0"/>
              <a:t>唔好玩</a:t>
            </a:r>
            <a:r>
              <a:rPr lang="en-US" sz="2000" dirty="0" smtClean="0"/>
              <a:t>IG</a:t>
            </a:r>
          </a:p>
          <a:p>
            <a:r>
              <a:rPr lang="en-US" sz="2000" dirty="0" smtClean="0"/>
              <a:t>Don’t post in IG and keep it privately</a:t>
            </a:r>
          </a:p>
          <a:p>
            <a:endParaRPr lang="en-US" sz="2800" dirty="0"/>
          </a:p>
        </p:txBody>
      </p:sp>
      <p:sp>
        <p:nvSpPr>
          <p:cNvPr id="10" name="Content Placeholder 1"/>
          <p:cNvSpPr txBox="1">
            <a:spLocks/>
          </p:cNvSpPr>
          <p:nvPr/>
        </p:nvSpPr>
        <p:spPr>
          <a:xfrm>
            <a:off x="2339752" y="1772816"/>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1969975" y="2420888"/>
            <a:ext cx="4137250" cy="2327893"/>
            <a:chOff x="3946985" y="2757291"/>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6985" y="2757291"/>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172746" y="3939296"/>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35896" y="1585901"/>
            <a:ext cx="5216741" cy="3688221"/>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23528"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sp>
        <p:nvSpPr>
          <p:cNvPr id="2" name="TextBox 1"/>
          <p:cNvSpPr txBox="1"/>
          <p:nvPr/>
        </p:nvSpPr>
        <p:spPr>
          <a:xfrm>
            <a:off x="3956321" y="5530401"/>
            <a:ext cx="4634602" cy="369332"/>
          </a:xfrm>
          <a:prstGeom prst="rect">
            <a:avLst/>
          </a:prstGeom>
          <a:noFill/>
        </p:spPr>
        <p:txBody>
          <a:bodyPr wrap="none" rtlCol="0">
            <a:spAutoFit/>
          </a:bodyPr>
          <a:lstStyle/>
          <a:p>
            <a:r>
              <a:rPr lang="en-US" sz="1800" b="1" dirty="0">
                <a:solidFill>
                  <a:srgbClr val="0070C0"/>
                </a:solidFill>
              </a:rPr>
              <a:t>AI, Deep Learning, Crypto Mining, </a:t>
            </a:r>
            <a:r>
              <a:rPr lang="en-US" sz="1800" b="1" dirty="0" err="1">
                <a:solidFill>
                  <a:srgbClr val="0070C0"/>
                </a:solidFill>
              </a:rPr>
              <a:t>GenAI</a:t>
            </a:r>
            <a:endParaRPr lang="en-US" sz="1800" b="1" dirty="0">
              <a:solidFill>
                <a:srgbClr val="0070C0"/>
              </a:solidFill>
            </a:endParaRPr>
          </a:p>
        </p:txBody>
      </p:sp>
      <p:sp>
        <p:nvSpPr>
          <p:cNvPr id="6" name="Smiley Face 5"/>
          <p:cNvSpPr/>
          <p:nvPr/>
        </p:nvSpPr>
        <p:spPr bwMode="auto">
          <a:xfrm>
            <a:off x="6496485" y="3865669"/>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899592"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3430012"/>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43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113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24009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979712" y="1571138"/>
            <a:ext cx="4680520" cy="2998099"/>
          </a:xfrm>
          <a:prstGeom prst="rect">
            <a:avLst/>
          </a:prstGeom>
        </p:spPr>
      </p:pic>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a:t>
            </a:r>
            <a:r>
              <a:rPr lang="en-US" sz="1600" dirty="0"/>
              <a:t> </a:t>
            </a:r>
            <a:r>
              <a:rPr lang="en-US" sz="1600" dirty="0" smtClean="0"/>
              <a:t/>
            </a:r>
            <a:br>
              <a:rPr lang="en-US" sz="1600" dirty="0" smtClean="0"/>
            </a:br>
            <a:r>
              <a:rPr lang="en-US" sz="1600" dirty="0" smtClean="0"/>
              <a:t>provides </a:t>
            </a:r>
            <a:r>
              <a:rPr lang="en-US" sz="1600" dirty="0"/>
              <a:t>information on every order and trade of Main Board and GEM stocks in CSV format. File is available on a daily basis, normally at around 10:00pm</a:t>
            </a:r>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  </a:t>
            </a:r>
            <a:r>
              <a:rPr lang="en-US" sz="1600" b="1" dirty="0" smtClean="0">
                <a:solidFill>
                  <a:srgbClr val="0070C0"/>
                </a:solidFill>
              </a:rPr>
              <a:t>$</a:t>
            </a:r>
            <a:r>
              <a:rPr lang="en-US" sz="1600" b="1" dirty="0">
                <a:solidFill>
                  <a:srgbClr val="0070C0"/>
                </a:solidFill>
              </a:rPr>
              <a:t>2,500/Month</a:t>
            </a:r>
          </a:p>
        </p:txBody>
      </p:sp>
      <p:pic>
        <p:nvPicPr>
          <p:cNvPr id="6" name="Picture 5" descr="Microsoft Excel - mast_mb_20140401.csv"/>
          <p:cNvPicPr>
            <a:picLocks noChangeAspect="1"/>
          </p:cNvPicPr>
          <p:nvPr/>
        </p:nvPicPr>
        <p:blipFill rotWithShape="1">
          <a:blip r:embed="rId5">
            <a:extLst>
              <a:ext uri="{28A0092B-C50C-407E-A947-70E740481C1C}">
                <a14:useLocalDpi xmlns:a14="http://schemas.microsoft.com/office/drawing/2010/main" val="0"/>
              </a:ext>
            </a:extLst>
          </a:blip>
          <a:srcRect l="21272" t="20844" r="48386" b="3193"/>
          <a:stretch/>
        </p:blipFill>
        <p:spPr>
          <a:xfrm>
            <a:off x="5868144" y="1916832"/>
            <a:ext cx="2592288" cy="4020978"/>
          </a:xfrm>
          <a:prstGeom prst="rect">
            <a:avLst/>
          </a:prstGeom>
        </p:spPr>
      </p:pic>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1194975">
                  <a:extLst>
                    <a:ext uri="{9D8B030D-6E8A-4147-A177-3AD203B41FA5}">
                      <a16:colId xmlns:a16="http://schemas.microsoft.com/office/drawing/2014/main" val="20006"/>
                    </a:ext>
                  </a:extLst>
                </a:gridCol>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extLst>
                  <a:ext uri="{0D108BD9-81ED-4DB2-BD59-A6C34878D82A}">
                    <a16:rowId xmlns:a16="http://schemas.microsoft.com/office/drawing/2014/main" val="10000"/>
                  </a:ext>
                </a:extLst>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70329006"/>
              </p:ext>
            </p:extLst>
          </p:nvPr>
        </p:nvGraphicFramePr>
        <p:xfrm>
          <a:off x="899592" y="2924944"/>
          <a:ext cx="6264696" cy="1143000"/>
        </p:xfrm>
        <a:graphic>
          <a:graphicData uri="http://schemas.openxmlformats.org/drawingml/2006/table">
            <a:tbl>
              <a:tblPr>
                <a:tableStyleId>{5C22544A-7EE6-4342-B048-85BDC9FD1C3A}</a:tableStyleId>
              </a:tblPr>
              <a:tblGrid>
                <a:gridCol w="837620">
                  <a:extLst>
                    <a:ext uri="{9D8B030D-6E8A-4147-A177-3AD203B41FA5}">
                      <a16:colId xmlns:a16="http://schemas.microsoft.com/office/drawing/2014/main" val="20000"/>
                    </a:ext>
                  </a:extLst>
                </a:gridCol>
                <a:gridCol w="3664586">
                  <a:extLst>
                    <a:ext uri="{9D8B030D-6E8A-4147-A177-3AD203B41FA5}">
                      <a16:colId xmlns:a16="http://schemas.microsoft.com/office/drawing/2014/main" val="20001"/>
                    </a:ext>
                  </a:extLst>
                </a:gridCol>
                <a:gridCol w="698016">
                  <a:extLst>
                    <a:ext uri="{9D8B030D-6E8A-4147-A177-3AD203B41FA5}">
                      <a16:colId xmlns:a16="http://schemas.microsoft.com/office/drawing/2014/main" val="20002"/>
                    </a:ext>
                  </a:extLst>
                </a:gridCol>
                <a:gridCol w="1064474">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smtClean="0">
                          <a:effectLst/>
                        </a:rPr>
                        <a:t> Per 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7500.HK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Inverse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530,649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24.57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2828.HK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Hang Seng China Enterprises Index ETF HKD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485,820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Meituan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367,131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349,458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16.18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dirty="0">
                          <a:effectLst/>
                        </a:rPr>
                        <a:t>7200.HK</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Leveraged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322,089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14.91</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11686857"/>
              </p:ext>
            </p:extLst>
          </p:nvPr>
        </p:nvGraphicFramePr>
        <p:xfrm>
          <a:off x="899592" y="4725144"/>
          <a:ext cx="5112568" cy="114300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2412504">
                  <a:extLst>
                    <a:ext uri="{9D8B030D-6E8A-4147-A177-3AD203B41FA5}">
                      <a16:colId xmlns:a16="http://schemas.microsoft.com/office/drawing/2014/main" val="20001"/>
                    </a:ext>
                  </a:extLst>
                </a:gridCol>
                <a:gridCol w="75584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baseline="0" dirty="0" smtClean="0">
                          <a:effectLst/>
                        </a:rPr>
                        <a:t> Per </a:t>
                      </a:r>
                      <a:r>
                        <a:rPr lang="en-US" sz="1100" b="1" u="sng" strike="noStrike" dirty="0" smtClean="0">
                          <a:effectLst/>
                        </a:rPr>
                        <a:t>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Meituan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54,328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46,529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9988.HK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Alibaba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32,558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1024.HK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Kuaishou Technology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6169.HK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China </a:t>
                      </a:r>
                      <a:r>
                        <a:rPr lang="en-US" sz="1100" u="none" strike="noStrike" dirty="0" err="1">
                          <a:effectLst/>
                        </a:rPr>
                        <a:t>Yuhua</a:t>
                      </a:r>
                      <a:r>
                        <a:rPr lang="en-US" sz="1100" u="none" strike="noStrike" dirty="0">
                          <a:effectLst/>
                        </a:rPr>
                        <a:t> Education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22,145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11" name="TextBox 10"/>
          <p:cNvSpPr txBox="1"/>
          <p:nvPr/>
        </p:nvSpPr>
        <p:spPr>
          <a:xfrm>
            <a:off x="251520" y="1948770"/>
            <a:ext cx="8744573" cy="400110"/>
          </a:xfrm>
          <a:prstGeom prst="rect">
            <a:avLst/>
          </a:prstGeom>
          <a:noFill/>
        </p:spPr>
        <p:txBody>
          <a:bodyPr wrap="none" rtlCol="0">
            <a:spAutoFit/>
          </a:bodyPr>
          <a:lstStyle/>
          <a:p>
            <a:r>
              <a:rPr lang="en-US" sz="2000" dirty="0" smtClean="0"/>
              <a:t>HK Exchange Stats at 2021-Oct-27: </a:t>
            </a:r>
            <a:r>
              <a:rPr lang="en-US" sz="1600" dirty="0" smtClean="0"/>
              <a:t>Daily Trading Hours = </a:t>
            </a:r>
            <a:r>
              <a:rPr lang="en-US" sz="1600" b="1" dirty="0" smtClean="0">
                <a:solidFill>
                  <a:srgbClr val="0070C0"/>
                </a:solidFill>
              </a:rPr>
              <a:t>6 hours</a:t>
            </a:r>
            <a:r>
              <a:rPr lang="en-US" sz="1600" dirty="0" smtClean="0"/>
              <a:t> (</a:t>
            </a:r>
            <a:r>
              <a:rPr lang="en-US" sz="1600" b="1" dirty="0">
                <a:solidFill>
                  <a:srgbClr val="0070C0"/>
                </a:solidFill>
              </a:rPr>
              <a:t>21,600 seconds</a:t>
            </a:r>
            <a:r>
              <a:rPr lang="en-US" sz="1600" dirty="0" smtClean="0"/>
              <a:t>)</a:t>
            </a:r>
            <a:endParaRPr lang="en-US" sz="1600" dirty="0"/>
          </a:p>
        </p:txBody>
      </p:sp>
      <p:sp>
        <p:nvSpPr>
          <p:cNvPr id="12" name="TextBox 11"/>
          <p:cNvSpPr txBox="1"/>
          <p:nvPr/>
        </p:nvSpPr>
        <p:spPr>
          <a:xfrm>
            <a:off x="827584" y="2636912"/>
            <a:ext cx="4685898" cy="307777"/>
          </a:xfrm>
          <a:prstGeom prst="rect">
            <a:avLst/>
          </a:prstGeom>
          <a:noFill/>
        </p:spPr>
        <p:txBody>
          <a:bodyPr wrap="none" rtlCol="0">
            <a:spAutoFit/>
          </a:bodyPr>
          <a:lstStyle/>
          <a:p>
            <a:r>
              <a:rPr lang="en-US" sz="1400" b="1" dirty="0" smtClean="0"/>
              <a:t>Total Ticks</a:t>
            </a:r>
            <a:r>
              <a:rPr lang="en-US" sz="1400" dirty="0" smtClean="0"/>
              <a:t>: 21,064,067</a:t>
            </a:r>
            <a:r>
              <a:rPr lang="en-US" sz="1400" dirty="0"/>
              <a:t>	</a:t>
            </a:r>
            <a:r>
              <a:rPr lang="en-US" sz="1400" b="1" dirty="0" smtClean="0"/>
              <a:t>Per Seconds</a:t>
            </a:r>
            <a:r>
              <a:rPr lang="en-US" sz="1400" dirty="0" smtClean="0"/>
              <a:t>: 975.19</a:t>
            </a:r>
            <a:endParaRPr lang="en-US" sz="1400" dirty="0"/>
          </a:p>
        </p:txBody>
      </p:sp>
      <p:sp>
        <p:nvSpPr>
          <p:cNvPr id="14" name="TextBox 13"/>
          <p:cNvSpPr txBox="1"/>
          <p:nvPr/>
        </p:nvSpPr>
        <p:spPr>
          <a:xfrm>
            <a:off x="827584" y="4437112"/>
            <a:ext cx="4586512" cy="307777"/>
          </a:xfrm>
          <a:prstGeom prst="rect">
            <a:avLst/>
          </a:prstGeom>
          <a:noFill/>
        </p:spPr>
        <p:txBody>
          <a:bodyPr wrap="none" rtlCol="0">
            <a:spAutoFit/>
          </a:bodyPr>
          <a:lstStyle/>
          <a:p>
            <a:r>
              <a:rPr lang="en-US" sz="1400" b="1" dirty="0" smtClean="0"/>
              <a:t>Total Trades</a:t>
            </a:r>
            <a:r>
              <a:rPr lang="en-US" sz="1400" dirty="0" smtClean="0"/>
              <a:t>: 1,654,095</a:t>
            </a:r>
            <a:r>
              <a:rPr lang="en-US" sz="1400" dirty="0"/>
              <a:t>	</a:t>
            </a:r>
            <a:r>
              <a:rPr lang="en-US" sz="1400" b="1" dirty="0" smtClean="0"/>
              <a:t>Per Seconds</a:t>
            </a:r>
            <a:r>
              <a:rPr lang="en-US" sz="1400" dirty="0" smtClean="0"/>
              <a:t>: 76.58</a:t>
            </a:r>
            <a:endParaRPr lang="en-US" sz="1400" dirty="0"/>
          </a:p>
        </p:txBody>
      </p:sp>
    </p:spTree>
    <p:extLst>
      <p:ext uri="{BB962C8B-B14F-4D97-AF65-F5344CB8AC3E}">
        <p14:creationId xmlns:p14="http://schemas.microsoft.com/office/powerpoint/2010/main" val="1807700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692771"/>
          </a:xfrm>
          <a:prstGeom prst="rect">
            <a:avLst/>
          </a:prstGeom>
          <a:noFill/>
        </p:spPr>
        <p:txBody>
          <a:bodyPr wrap="square" rtlCol="0">
            <a:spAutoFit/>
          </a:bodyPr>
          <a:lstStyle/>
          <a:p>
            <a:r>
              <a:rPr lang="en-US" sz="2000" b="1" dirty="0" smtClean="0"/>
              <a:t>Step 2: Pre-process the raw data </a:t>
            </a:r>
          </a:p>
          <a:p>
            <a:endParaRPr lang="en-US" sz="2000" dirty="0" smtClean="0"/>
          </a:p>
          <a:p>
            <a:pPr marL="285750" indent="-285750">
              <a:buFont typeface="Arial" panose="020B0604020202020204" pitchFamily="34" charset="0"/>
              <a:buChar char="•"/>
            </a:pPr>
            <a:r>
              <a:rPr lang="en-US" sz="1600" dirty="0" smtClean="0"/>
              <a:t>Historical tick data, which contains the records of every order transactions, is too </a:t>
            </a:r>
            <a:r>
              <a:rPr lang="en-US" sz="1600" b="1" dirty="0" smtClean="0">
                <a:solidFill>
                  <a:srgbClr val="0070C0"/>
                </a:solidFill>
              </a:rPr>
              <a:t>low level </a:t>
            </a:r>
            <a:r>
              <a:rPr lang="en-US" sz="1600" dirty="0" smtClean="0"/>
              <a:t>and not easy to extract the useful information for predicting stock price movement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385528232"/>
              </p:ext>
            </p:extLst>
          </p:nvPr>
        </p:nvGraphicFramePr>
        <p:xfrm>
          <a:off x="1835696" y="41490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96893" y="3626440"/>
            <a:ext cx="5019323" cy="738664"/>
          </a:xfrm>
          <a:prstGeom prst="rect">
            <a:avLst/>
          </a:prstGeom>
          <a:noFill/>
        </p:spPr>
        <p:txBody>
          <a:bodyPr wrap="none" rtlCol="0">
            <a:spAutoFit/>
          </a:bodyPr>
          <a:lstStyle/>
          <a:p>
            <a:r>
              <a:rPr lang="en-US" sz="1800" dirty="0"/>
              <a:t>Pre-process the tick data to </a:t>
            </a:r>
            <a:r>
              <a:rPr lang="en-US" sz="1800" b="1" dirty="0">
                <a:solidFill>
                  <a:srgbClr val="0070C0"/>
                </a:solidFill>
              </a:rPr>
              <a:t>Stock Order Book</a:t>
            </a:r>
          </a:p>
          <a:p>
            <a:endParaRPr lang="en-US" dirty="0"/>
          </a:p>
        </p:txBody>
      </p:sp>
    </p:spTree>
    <p:extLst>
      <p:ext uri="{BB962C8B-B14F-4D97-AF65-F5344CB8AC3E}">
        <p14:creationId xmlns:p14="http://schemas.microsoft.com/office/powerpoint/2010/main" val="39898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Feature</a:t>
            </a:r>
            <a:endParaRPr lang="en-US" dirty="0"/>
          </a:p>
        </p:txBody>
      </p:sp>
      <p:sp>
        <p:nvSpPr>
          <p:cNvPr id="2" name="TextBox 1"/>
          <p:cNvSpPr txBox="1"/>
          <p:nvPr/>
        </p:nvSpPr>
        <p:spPr>
          <a:xfrm>
            <a:off x="251520" y="3645024"/>
            <a:ext cx="3924436" cy="923330"/>
          </a:xfrm>
          <a:prstGeom prst="rect">
            <a:avLst/>
          </a:prstGeom>
          <a:noFill/>
        </p:spPr>
        <p:txBody>
          <a:bodyPr wrap="square" rtlCol="0">
            <a:spAutoFit/>
          </a:bodyPr>
          <a:lstStyle/>
          <a:p>
            <a:r>
              <a:rPr lang="en-US" sz="1800" b="1" dirty="0"/>
              <a:t>Order Book </a:t>
            </a:r>
            <a:r>
              <a:rPr lang="en-US" sz="1800" b="1" dirty="0" smtClean="0"/>
              <a:t>Imbalance</a:t>
            </a:r>
            <a:r>
              <a:rPr lang="en-US" sz="1800" dirty="0" smtClean="0"/>
              <a:t> </a:t>
            </a:r>
          </a:p>
          <a:p>
            <a:pPr marL="285750" indent="-285750">
              <a:buFont typeface="Arial" panose="020B0604020202020204" pitchFamily="34" charset="0"/>
              <a:buChar char="•"/>
            </a:pPr>
            <a:r>
              <a:rPr lang="en-US" sz="1800" b="1" dirty="0" smtClean="0">
                <a:solidFill>
                  <a:srgbClr val="0070C0"/>
                </a:solidFill>
              </a:rPr>
              <a:t>quantify </a:t>
            </a:r>
            <a:r>
              <a:rPr lang="en-US" sz="1800" b="1" dirty="0">
                <a:solidFill>
                  <a:srgbClr val="0070C0"/>
                </a:solidFill>
              </a:rPr>
              <a:t>supply vs </a:t>
            </a:r>
            <a:r>
              <a:rPr lang="en-US" sz="1800" b="1" dirty="0" smtClean="0">
                <a:solidFill>
                  <a:srgbClr val="0070C0"/>
                </a:solidFill>
              </a:rPr>
              <a:t>demand</a:t>
            </a:r>
            <a:r>
              <a:rPr lang="en-US" sz="1800" dirty="0" smtClean="0"/>
              <a:t>. </a:t>
            </a:r>
          </a:p>
          <a:p>
            <a:pPr marL="285750" indent="-285750">
              <a:buFont typeface="Arial" panose="020B0604020202020204" pitchFamily="34" charset="0"/>
              <a:buChar char="•"/>
            </a:pPr>
            <a:r>
              <a:rPr lang="en-US" sz="1800" b="1" dirty="0" smtClean="0">
                <a:solidFill>
                  <a:srgbClr val="0070C0"/>
                </a:solidFill>
              </a:rPr>
              <a:t>ratio </a:t>
            </a:r>
            <a:r>
              <a:rPr lang="en-US" sz="1800" b="1" dirty="0">
                <a:solidFill>
                  <a:srgbClr val="0070C0"/>
                </a:solidFill>
              </a:rPr>
              <a:t>between the </a:t>
            </a:r>
            <a:r>
              <a:rPr lang="en-US" sz="1800" b="1" dirty="0" smtClean="0">
                <a:solidFill>
                  <a:srgbClr val="0070C0"/>
                </a:solidFill>
              </a:rPr>
              <a:t>bid/ask </a:t>
            </a:r>
            <a:r>
              <a:rPr lang="en-US" sz="1800" b="1" dirty="0">
                <a:solidFill>
                  <a:srgbClr val="0070C0"/>
                </a:solidFill>
              </a:rPr>
              <a:t>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085" y="2708920"/>
            <a:ext cx="4432118" cy="3329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0" y="2067274"/>
            <a:ext cx="5544616" cy="461665"/>
          </a:xfrm>
          <a:prstGeom prst="rect">
            <a:avLst/>
          </a:prstGeom>
          <a:noFill/>
        </p:spPr>
        <p:txBody>
          <a:bodyPr wrap="square" rtlCol="0">
            <a:spAutoFit/>
          </a:bodyPr>
          <a:lstStyle/>
          <a:p>
            <a:r>
              <a:rPr lang="en-US" dirty="0" smtClean="0"/>
              <a:t>What factor can affect the stock price?</a:t>
            </a:r>
            <a:endParaRPr lang="en-US" dirty="0"/>
          </a:p>
        </p:txBody>
      </p:sp>
    </p:spTree>
    <p:extLst>
      <p:ext uri="{BB962C8B-B14F-4D97-AF65-F5344CB8AC3E}">
        <p14:creationId xmlns:p14="http://schemas.microsoft.com/office/powerpoint/2010/main" val="319844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3717032"/>
            <a:ext cx="8496944"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ratio between </a:t>
            </a:r>
            <a:r>
              <a:rPr lang="en-US" sz="1800" b="1" dirty="0" smtClean="0">
                <a:solidFill>
                  <a:srgbClr val="0070C0"/>
                </a:solidFill>
              </a:rPr>
              <a:t>bid/ask </a:t>
            </a:r>
            <a:r>
              <a:rPr lang="en-US" sz="1800" b="1" dirty="0">
                <a:solidFill>
                  <a:srgbClr val="0070C0"/>
                </a:solidFill>
              </a:rPr>
              <a:t>size </a:t>
            </a:r>
            <a:endParaRPr lang="en-US" sz="1800" b="1" dirty="0" smtClean="0">
              <a:solidFill>
                <a:srgbClr val="0070C0"/>
              </a:solidFill>
            </a:endParaRPr>
          </a:p>
          <a:p>
            <a:pPr lvl="1">
              <a:buFont typeface="Arial" panose="020B0604020202020204" pitchFamily="34" charset="0"/>
              <a:buChar char="•"/>
            </a:pPr>
            <a:r>
              <a:rPr lang="en-US" sz="1600" dirty="0" smtClean="0"/>
              <a:t>Bid Size &gt; Ask size : price </a:t>
            </a:r>
            <a:r>
              <a:rPr lang="en-US" sz="1600" dirty="0"/>
              <a:t>is more likely to go </a:t>
            </a:r>
            <a:r>
              <a:rPr lang="en-US" sz="1600" dirty="0" smtClean="0"/>
              <a:t>up</a:t>
            </a:r>
          </a:p>
          <a:p>
            <a:pPr lvl="1">
              <a:buFont typeface="Arial" panose="020B0604020202020204" pitchFamily="34" charset="0"/>
              <a:buChar char="•"/>
            </a:pPr>
            <a:r>
              <a:rPr lang="en-US" sz="1600" dirty="0" smtClean="0"/>
              <a:t>Vice </a:t>
            </a:r>
            <a:r>
              <a:rPr lang="en-US" sz="1600" dirty="0"/>
              <a:t>versa, the price is more likely to go </a:t>
            </a:r>
            <a:r>
              <a:rPr lang="en-US" sz="1600" dirty="0" smtClean="0"/>
              <a:t>down</a:t>
            </a:r>
          </a:p>
          <a:p>
            <a:endParaRPr lang="en-US" sz="1800" dirty="0"/>
          </a:p>
          <a:p>
            <a:pPr algn="ctr"/>
            <a:r>
              <a:rPr lang="en-US" sz="1800" i="1" dirty="0" smtClean="0">
                <a:solidFill>
                  <a:srgbClr val="0070C0"/>
                </a:solidFill>
              </a:rPr>
              <a:t>5min-Order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smtClean="0">
                <a:solidFill>
                  <a:srgbClr val="FF0000"/>
                </a:solidFill>
              </a:rPr>
              <a:t>Log</a:t>
            </a:r>
            <a:r>
              <a:rPr lang="en-US" sz="1800" i="1" dirty="0" smtClean="0">
                <a:solidFill>
                  <a:srgbClr val="0070C0"/>
                </a:solidFill>
              </a:rPr>
              <a:t>(Bid Size</a:t>
            </a:r>
            <a:r>
              <a:rPr lang="en-US" sz="1800" i="1" dirty="0">
                <a:solidFill>
                  <a:srgbClr val="0070C0"/>
                </a:solidFill>
              </a:rPr>
              <a:t>/ </a:t>
            </a:r>
            <a:r>
              <a:rPr lang="en-US" sz="1800" i="1" dirty="0" smtClean="0">
                <a:solidFill>
                  <a:srgbClr val="0070C0"/>
                </a:solidFill>
              </a:rPr>
              <a:t>Ask Size</a:t>
            </a:r>
            <a:r>
              <a:rPr lang="en-US" sz="1800" i="1" dirty="0">
                <a:solidFill>
                  <a:srgbClr val="0070C0"/>
                </a:solidFill>
              </a:rPr>
              <a:t>))</a:t>
            </a:r>
            <a:endParaRPr lang="en-US" sz="1800" dirty="0" smtClean="0"/>
          </a:p>
          <a:p>
            <a:endParaRPr lang="en-US" sz="1800" dirty="0" smtClean="0"/>
          </a:p>
          <a:p>
            <a:pPr>
              <a:buFont typeface="Arial" panose="020B0604020202020204" pitchFamily="34" charset="0"/>
              <a:buChar char="•"/>
            </a:pPr>
            <a:r>
              <a:rPr lang="en-US" sz="1800" dirty="0" smtClean="0"/>
              <a:t>The </a:t>
            </a:r>
            <a:r>
              <a:rPr lang="en-US" sz="1800" dirty="0"/>
              <a:t>average </a:t>
            </a:r>
            <a:r>
              <a:rPr lang="en-US" sz="1800" b="1" dirty="0" smtClean="0">
                <a:solidFill>
                  <a:srgbClr val="0070C0"/>
                </a:solidFill>
              </a:rPr>
              <a:t>log</a:t>
            </a:r>
            <a:r>
              <a:rPr lang="en-US" sz="1800" dirty="0" smtClean="0"/>
              <a:t> ratio </a:t>
            </a:r>
            <a:r>
              <a:rPr lang="en-US" sz="1800" dirty="0"/>
              <a:t>between the </a:t>
            </a:r>
            <a:r>
              <a:rPr lang="en-US" sz="1800" b="1" dirty="0" smtClean="0">
                <a:solidFill>
                  <a:srgbClr val="0070C0"/>
                </a:solidFill>
              </a:rPr>
              <a:t>bid </a:t>
            </a:r>
            <a:r>
              <a:rPr lang="en-US" sz="1800" b="1" dirty="0">
                <a:solidFill>
                  <a:srgbClr val="0070C0"/>
                </a:solidFill>
              </a:rPr>
              <a:t>and </a:t>
            </a:r>
            <a:r>
              <a:rPr lang="en-US" sz="1800" b="1" dirty="0" smtClean="0">
                <a:solidFill>
                  <a:srgbClr val="0070C0"/>
                </a:solidFill>
              </a:rPr>
              <a:t>ask </a:t>
            </a:r>
            <a:r>
              <a:rPr lang="en-US" sz="1800" b="1" dirty="0">
                <a:solidFill>
                  <a:srgbClr val="0070C0"/>
                </a:solidFill>
              </a:rPr>
              <a:t>size </a:t>
            </a:r>
            <a:r>
              <a:rPr lang="en-US" sz="1800" dirty="0"/>
              <a:t>over a </a:t>
            </a:r>
            <a:r>
              <a:rPr lang="en-US" sz="1800" b="1" dirty="0" smtClean="0">
                <a:solidFill>
                  <a:srgbClr val="0070C0"/>
                </a:solidFill>
              </a:rPr>
              <a:t>rolling 5-min window</a:t>
            </a:r>
            <a:r>
              <a:rPr lang="en-US" sz="1800" dirty="0"/>
              <a:t>. </a:t>
            </a:r>
            <a:endParaRPr lang="en-US" sz="1800" dirty="0" smtClean="0"/>
          </a:p>
          <a:p>
            <a:r>
              <a:rPr lang="en-US" sz="1800" dirty="0" smtClean="0"/>
              <a:t>	</a:t>
            </a:r>
            <a:endParaRPr lang="en-US" sz="1800" i="1" dirty="0">
              <a:solidFill>
                <a:srgbClr val="0070C0"/>
              </a:solidFill>
            </a:endParaRPr>
          </a:p>
          <a:p>
            <a:endParaRPr lang="en-US" sz="1800" dirty="0" smtClean="0"/>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827169588"/>
              </p:ext>
            </p:extLst>
          </p:nvPr>
        </p:nvGraphicFramePr>
        <p:xfrm>
          <a:off x="1115616" y="191641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5580112" y="2390220"/>
            <a:ext cx="1879041" cy="461665"/>
          </a:xfrm>
          <a:prstGeom prst="rect">
            <a:avLst/>
          </a:prstGeom>
          <a:noFill/>
        </p:spPr>
        <p:txBody>
          <a:bodyPr wrap="none" rtlCol="0">
            <a:spAutoFit/>
          </a:bodyPr>
          <a:lstStyle/>
          <a:p>
            <a:r>
              <a:rPr lang="en-US" dirty="0" smtClean="0"/>
              <a:t>Up / Down ?</a:t>
            </a:r>
            <a:endParaRPr lang="en-US" dirty="0"/>
          </a:p>
        </p:txBody>
      </p:sp>
      <p:sp>
        <p:nvSpPr>
          <p:cNvPr id="4" name="Rectangle 3"/>
          <p:cNvSpPr/>
          <p:nvPr/>
        </p:nvSpPr>
        <p:spPr bwMode="auto">
          <a:xfrm>
            <a:off x="1115616" y="2123190"/>
            <a:ext cx="1152128" cy="329372"/>
          </a:xfrm>
          <a:prstGeom prst="rect">
            <a:avLst/>
          </a:prstGeom>
          <a:noFill/>
          <a:ln w="41275">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4067944" y="2123190"/>
            <a:ext cx="1152128" cy="329372"/>
          </a:xfrm>
          <a:prstGeom prst="rect">
            <a:avLst/>
          </a:prstGeom>
          <a:noFill/>
          <a:ln w="41275">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136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Taking </a:t>
            </a:r>
            <a:r>
              <a:rPr lang="en-US" sz="1800" b="1" dirty="0" smtClean="0">
                <a:solidFill>
                  <a:srgbClr val="0070C0"/>
                </a:solidFill>
              </a:rPr>
              <a:t>log</a:t>
            </a:r>
            <a:r>
              <a:rPr lang="en-US" sz="1800" b="1" dirty="0" smtClean="0"/>
              <a:t> to the bid/ask size ratio</a:t>
            </a:r>
            <a:endParaRPr lang="en-US" sz="1800" dirty="0"/>
          </a:p>
          <a:p>
            <a:r>
              <a:rPr lang="en-US" sz="1800" dirty="0"/>
              <a:t>	</a:t>
            </a:r>
          </a:p>
        </p:txBody>
      </p:sp>
      <p:graphicFrame>
        <p:nvGraphicFramePr>
          <p:cNvPr id="2" name="Table 1"/>
          <p:cNvGraphicFramePr>
            <a:graphicFrameLocks noGrp="1"/>
          </p:cNvGraphicFramePr>
          <p:nvPr>
            <p:extLst>
              <p:ext uri="{D42A27DB-BD31-4B8C-83A1-F6EECF244321}">
                <p14:modId xmlns:p14="http://schemas.microsoft.com/office/powerpoint/2010/main" val="114327727"/>
              </p:ext>
            </p:extLst>
          </p:nvPr>
        </p:nvGraphicFramePr>
        <p:xfrm>
          <a:off x="1907704" y="2276872"/>
          <a:ext cx="2952328" cy="1143000"/>
        </p:xfrm>
        <a:graphic>
          <a:graphicData uri="http://schemas.openxmlformats.org/drawingml/2006/table">
            <a:tbl>
              <a:tblPr>
                <a:tableStyleId>{5C22544A-7EE6-4342-B048-85BDC9FD1C3A}</a:tableStyleId>
              </a:tblPr>
              <a:tblGrid>
                <a:gridCol w="854621">
                  <a:extLst>
                    <a:ext uri="{9D8B030D-6E8A-4147-A177-3AD203B41FA5}">
                      <a16:colId xmlns:a16="http://schemas.microsoft.com/office/drawing/2014/main" val="1844207389"/>
                    </a:ext>
                  </a:extLst>
                </a:gridCol>
                <a:gridCol w="1001127">
                  <a:extLst>
                    <a:ext uri="{9D8B030D-6E8A-4147-A177-3AD203B41FA5}">
                      <a16:colId xmlns:a16="http://schemas.microsoft.com/office/drawing/2014/main" val="3199802376"/>
                    </a:ext>
                  </a:extLst>
                </a:gridCol>
                <a:gridCol w="1096580">
                  <a:extLst>
                    <a:ext uri="{9D8B030D-6E8A-4147-A177-3AD203B41FA5}">
                      <a16:colId xmlns:a16="http://schemas.microsoft.com/office/drawing/2014/main" val="2131034521"/>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7419081"/>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782650"/>
                  </a:ext>
                </a:extLst>
              </a:tr>
              <a:tr h="19050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1275351"/>
                  </a:ext>
                </a:extLst>
              </a:tr>
              <a:tr h="190500">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7174019"/>
                  </a:ext>
                </a:extLst>
              </a:tr>
              <a:tr h="190500">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9311755"/>
                  </a:ext>
                </a:extLst>
              </a:tr>
              <a:tr h="190500">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118337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58841345"/>
              </p:ext>
            </p:extLst>
          </p:nvPr>
        </p:nvGraphicFramePr>
        <p:xfrm>
          <a:off x="1979712" y="3717032"/>
          <a:ext cx="2880321" cy="1143000"/>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698724943"/>
                    </a:ext>
                  </a:extLst>
                </a:gridCol>
                <a:gridCol w="936104">
                  <a:extLst>
                    <a:ext uri="{9D8B030D-6E8A-4147-A177-3AD203B41FA5}">
                      <a16:colId xmlns:a16="http://schemas.microsoft.com/office/drawing/2014/main" val="2417460864"/>
                    </a:ext>
                  </a:extLst>
                </a:gridCol>
                <a:gridCol w="1152129">
                  <a:extLst>
                    <a:ext uri="{9D8B030D-6E8A-4147-A177-3AD203B41FA5}">
                      <a16:colId xmlns:a16="http://schemas.microsoft.com/office/drawing/2014/main" val="1807245440"/>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5273720"/>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31231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3481338"/>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5180047"/>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115288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7685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3692876"/>
              </p:ext>
            </p:extLst>
          </p:nvPr>
        </p:nvGraphicFramePr>
        <p:xfrm>
          <a:off x="4860032" y="227687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8091001"/>
                    </a:ext>
                  </a:extLst>
                </a:gridCol>
              </a:tblGrid>
              <a:tr h="190500">
                <a:tc>
                  <a:txBody>
                    <a:bodyPr/>
                    <a:lstStyle/>
                    <a:p>
                      <a:pPr algn="r" fontAlgn="b"/>
                      <a:r>
                        <a:rPr lang="en-US" sz="1100" b="1" u="sng" strike="noStrike" dirty="0" smtClean="0">
                          <a:effectLst/>
                        </a:rPr>
                        <a:t>Log(Bid/Ask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013936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614558"/>
                  </a:ext>
                </a:extLst>
              </a:tr>
              <a:tr h="190500">
                <a:tc>
                  <a:txBody>
                    <a:bodyPr/>
                    <a:lstStyle/>
                    <a:p>
                      <a:pPr algn="r" fontAlgn="b"/>
                      <a:r>
                        <a:rPr lang="en-US" sz="1100" u="none" strike="noStrike">
                          <a:effectLst/>
                        </a:rPr>
                        <a:t>0.30103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6043576"/>
                  </a:ext>
                </a:extLst>
              </a:tr>
              <a:tr h="190500">
                <a:tc>
                  <a:txBody>
                    <a:bodyPr/>
                    <a:lstStyle/>
                    <a:p>
                      <a:pPr algn="r" fontAlgn="b"/>
                      <a:r>
                        <a:rPr lang="en-US" sz="1100" u="none" strike="noStrike">
                          <a:effectLst/>
                        </a:rPr>
                        <a:t>0.69897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335646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6609369"/>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710815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15743"/>
              </p:ext>
            </p:extLst>
          </p:nvPr>
        </p:nvGraphicFramePr>
        <p:xfrm>
          <a:off x="4860032" y="371703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1211816624"/>
                    </a:ext>
                  </a:extLst>
                </a:gridCol>
              </a:tblGrid>
              <a:tr h="190500">
                <a:tc>
                  <a:txBody>
                    <a:bodyPr/>
                    <a:lstStyle/>
                    <a:p>
                      <a:pPr algn="r" fontAlgn="b"/>
                      <a:r>
                        <a:rPr lang="en-US" sz="1100" b="1" u="sng" strike="noStrike" dirty="0">
                          <a:effectLst/>
                        </a:rPr>
                        <a:t>Log 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393059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9477895"/>
                  </a:ext>
                </a:extLst>
              </a:tr>
              <a:tr h="190500">
                <a:tc>
                  <a:txBody>
                    <a:bodyPr/>
                    <a:lstStyle/>
                    <a:p>
                      <a:pPr algn="r" fontAlgn="b"/>
                      <a:r>
                        <a:rPr lang="en-US" sz="1100" u="none" strike="noStrike" dirty="0">
                          <a:effectLst/>
                        </a:rPr>
                        <a:t>-</a:t>
                      </a:r>
                      <a:r>
                        <a:rPr lang="en-US" sz="1100" u="none" strike="noStrike" dirty="0" smtClean="0">
                          <a:effectLst/>
                        </a:rPr>
                        <a:t>0.30103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7110543"/>
                  </a:ext>
                </a:extLst>
              </a:tr>
              <a:tr h="190500">
                <a:tc>
                  <a:txBody>
                    <a:bodyPr/>
                    <a:lstStyle/>
                    <a:p>
                      <a:pPr algn="r" fontAlgn="b"/>
                      <a:r>
                        <a:rPr lang="en-US" sz="1100" u="none" strike="noStrike" dirty="0">
                          <a:effectLst/>
                        </a:rPr>
                        <a:t>-</a:t>
                      </a:r>
                      <a:r>
                        <a:rPr lang="en-US" sz="1100" u="none" strike="noStrike" dirty="0" smtClean="0">
                          <a:effectLst/>
                        </a:rPr>
                        <a:t>0.69897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79858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636216"/>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901236"/>
                  </a:ext>
                </a:extLst>
              </a:tr>
            </a:tbl>
          </a:graphicData>
        </a:graphic>
      </p:graphicFrame>
      <p:sp>
        <p:nvSpPr>
          <p:cNvPr id="11" name="TextBox 10"/>
          <p:cNvSpPr txBox="1"/>
          <p:nvPr/>
        </p:nvSpPr>
        <p:spPr>
          <a:xfrm>
            <a:off x="1403648" y="5325426"/>
            <a:ext cx="5649175" cy="1107996"/>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Make the numbers symmetry</a:t>
            </a:r>
          </a:p>
          <a:p>
            <a:pPr marL="285750" indent="-285750">
              <a:buFont typeface="Arial" panose="020B0604020202020204" pitchFamily="34" charset="0"/>
              <a:buChar char="•"/>
            </a:pPr>
            <a:r>
              <a:rPr lang="en-US" sz="1600" b="1" dirty="0" smtClean="0"/>
              <a:t>Positive:</a:t>
            </a:r>
            <a:r>
              <a:rPr lang="en-US" sz="1600" dirty="0" smtClean="0"/>
              <a:t> </a:t>
            </a:r>
            <a:r>
              <a:rPr lang="en-US" sz="1600" dirty="0"/>
              <a:t>when Bid Size &gt; Ask Size (</a:t>
            </a:r>
            <a:r>
              <a:rPr lang="en-US" sz="1600" b="1" dirty="0">
                <a:solidFill>
                  <a:srgbClr val="0070C0"/>
                </a:solidFill>
              </a:rPr>
              <a:t>demand &gt; supply</a:t>
            </a:r>
            <a:r>
              <a:rPr lang="en-US" sz="1600" dirty="0" smtClean="0"/>
              <a:t>)</a:t>
            </a:r>
          </a:p>
          <a:p>
            <a:pPr marL="285750" indent="-285750">
              <a:buFont typeface="Arial" panose="020B0604020202020204" pitchFamily="34" charset="0"/>
              <a:buChar char="•"/>
            </a:pPr>
            <a:r>
              <a:rPr lang="en-US" sz="1600" b="1" dirty="0">
                <a:sym typeface="Wingdings" panose="05000000000000000000" pitchFamily="2" charset="2"/>
              </a:rPr>
              <a:t>Negative</a:t>
            </a:r>
            <a:r>
              <a:rPr lang="en-US" sz="1600" b="1" dirty="0" smtClean="0">
                <a:solidFill>
                  <a:srgbClr val="0070C0"/>
                </a:solidFill>
                <a:sym typeface="Wingdings" panose="05000000000000000000" pitchFamily="2" charset="2"/>
              </a:rPr>
              <a:t>:</a:t>
            </a:r>
            <a:r>
              <a:rPr lang="en-US" sz="1600" dirty="0" smtClean="0">
                <a:solidFill>
                  <a:srgbClr val="0070C0"/>
                </a:solidFill>
                <a:sym typeface="Wingdings" panose="05000000000000000000" pitchFamily="2" charset="2"/>
              </a:rPr>
              <a:t> </a:t>
            </a:r>
            <a:r>
              <a:rPr lang="en-US" sz="1600" dirty="0">
                <a:sym typeface="Wingdings" panose="05000000000000000000" pitchFamily="2" charset="2"/>
              </a:rPr>
              <a:t>when Ask Size &gt; Bid Size (</a:t>
            </a:r>
            <a:r>
              <a:rPr lang="en-US" sz="1600" b="1" dirty="0">
                <a:solidFill>
                  <a:srgbClr val="0070C0"/>
                </a:solidFill>
              </a:rPr>
              <a:t>supply &gt; demand</a:t>
            </a:r>
            <a:r>
              <a:rPr lang="en-US" sz="1600" dirty="0" smtClean="0"/>
              <a:t>)</a:t>
            </a:r>
            <a:r>
              <a:rPr lang="en-US" sz="1800" dirty="0"/>
              <a:t/>
            </a:r>
            <a:br>
              <a:rPr lang="en-US" sz="1800" dirty="0"/>
            </a:br>
            <a:endParaRPr lang="en-US" sz="1800" dirty="0"/>
          </a:p>
        </p:txBody>
      </p:sp>
    </p:spTree>
    <p:extLst>
      <p:ext uri="{BB962C8B-B14F-4D97-AF65-F5344CB8AC3E}">
        <p14:creationId xmlns:p14="http://schemas.microsoft.com/office/powerpoint/2010/main" val="1810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536" y="2204059"/>
            <a:ext cx="4677428" cy="3696216"/>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7848872"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a:t>
            </a:r>
            <a:r>
              <a:rPr lang="en-US" sz="1800" dirty="0" smtClean="0"/>
              <a:t>verage </a:t>
            </a:r>
            <a:r>
              <a:rPr lang="en-US" sz="1800" dirty="0"/>
              <a:t>ratio </a:t>
            </a:r>
            <a:r>
              <a:rPr lang="en-US" sz="1800" dirty="0" smtClean="0"/>
              <a:t>over a </a:t>
            </a:r>
            <a:r>
              <a:rPr lang="en-US" sz="1800" b="1" dirty="0" smtClean="0">
                <a:solidFill>
                  <a:srgbClr val="0070C0"/>
                </a:solidFill>
              </a:rPr>
              <a:t>rolling 5-min window</a:t>
            </a:r>
          </a:p>
          <a:p>
            <a:endParaRPr lang="en-US" sz="1800" dirty="0" smtClean="0"/>
          </a:p>
        </p:txBody>
      </p:sp>
      <p:sp>
        <p:nvSpPr>
          <p:cNvPr id="2" name="TextBox 1"/>
          <p:cNvSpPr txBox="1"/>
          <p:nvPr/>
        </p:nvSpPr>
        <p:spPr>
          <a:xfrm>
            <a:off x="5004048" y="2348880"/>
            <a:ext cx="3600400"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70C0"/>
                </a:solidFill>
              </a:rPr>
              <a:t>Smooth</a:t>
            </a:r>
            <a:r>
              <a:rPr lang="en-US" sz="1600" dirty="0"/>
              <a:t> out the </a:t>
            </a:r>
            <a:r>
              <a:rPr lang="en-US" sz="1600" dirty="0" smtClean="0"/>
              <a:t>calculation </a:t>
            </a:r>
            <a:r>
              <a:rPr lang="en-US" sz="1600" dirty="0"/>
              <a:t>(otherwise the values can change very rapidly</a:t>
            </a:r>
            <a:r>
              <a:rPr lang="en-US" sz="1600" dirty="0" smtClean="0"/>
              <a:t>)</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Reduce the noise (the orders can be </a:t>
            </a:r>
            <a:r>
              <a:rPr lang="en-US" sz="1600" b="1" dirty="0">
                <a:solidFill>
                  <a:srgbClr val="0070C0"/>
                </a:solidFill>
              </a:rPr>
              <a:t>added or cancelled </a:t>
            </a:r>
            <a:r>
              <a:rPr lang="en-US" sz="1600" dirty="0"/>
              <a:t>at any time) </a:t>
            </a:r>
            <a:r>
              <a:rPr lang="en-US" sz="1600" dirty="0" smtClean="0"/>
              <a:t>and better </a:t>
            </a:r>
            <a:r>
              <a:rPr lang="en-US" sz="1600" dirty="0"/>
              <a:t>represent the underlying </a:t>
            </a:r>
            <a:r>
              <a:rPr lang="en-US" sz="1600" b="1" dirty="0">
                <a:solidFill>
                  <a:srgbClr val="0070C0"/>
                </a:solidFill>
              </a:rPr>
              <a:t>trend</a:t>
            </a:r>
          </a:p>
          <a:p>
            <a:endParaRPr lang="en-US" sz="1600" dirty="0"/>
          </a:p>
          <a:p>
            <a:pPr marL="285750" indent="-285750">
              <a:buFont typeface="Arial" panose="020B0604020202020204" pitchFamily="34" charset="0"/>
              <a:buChar char="•"/>
            </a:pPr>
            <a:r>
              <a:rPr lang="en-US" sz="1600" dirty="0"/>
              <a:t>The 5-min </a:t>
            </a:r>
            <a:r>
              <a:rPr lang="en-US" sz="1600" b="1" dirty="0">
                <a:solidFill>
                  <a:srgbClr val="0070C0"/>
                </a:solidFill>
              </a:rPr>
              <a:t>duration</a:t>
            </a:r>
            <a:r>
              <a:rPr lang="en-US" sz="1600" dirty="0"/>
              <a:t> can be shorter or longer. Or based on </a:t>
            </a:r>
            <a:r>
              <a:rPr lang="en-US" sz="1600" b="1" dirty="0">
                <a:solidFill>
                  <a:srgbClr val="0070C0"/>
                </a:solidFill>
              </a:rPr>
              <a:t>numbers of ticks </a:t>
            </a:r>
            <a:r>
              <a:rPr lang="en-US" sz="1600" dirty="0"/>
              <a:t>(for illiquid stocks) </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22587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Example</a:t>
            </a:r>
            <a:r>
              <a:rPr lang="en-US" sz="1600" dirty="0" smtClean="0"/>
              <a:t> </a:t>
            </a:r>
          </a:p>
          <a:p>
            <a:pPr>
              <a:buFont typeface="Arial" panose="020B0604020202020204" pitchFamily="34" charset="0"/>
              <a:buChar char="•"/>
            </a:pPr>
            <a:r>
              <a:rPr lang="en-US" sz="1600" dirty="0" smtClean="0"/>
              <a:t>Calculate the OBI (order book imbalance) features to include different </a:t>
            </a:r>
            <a:r>
              <a:rPr lang="en-US" sz="1600" b="1" dirty="0" smtClean="0">
                <a:solidFill>
                  <a:srgbClr val="0070C0"/>
                </a:solidFill>
              </a:rPr>
              <a:t>depth levels</a:t>
            </a:r>
            <a:r>
              <a:rPr lang="en-US" sz="1600" dirty="0" smtClean="0"/>
              <a:t>. More level implies a more </a:t>
            </a:r>
            <a:r>
              <a:rPr lang="en-US" sz="1600" b="1" dirty="0">
                <a:solidFill>
                  <a:srgbClr val="0070C0"/>
                </a:solidFill>
              </a:rPr>
              <a:t>aggregated demand/supply</a:t>
            </a:r>
            <a:r>
              <a:rPr lang="en-US" sz="1600" dirty="0" smtClean="0"/>
              <a:t>. </a:t>
            </a:r>
          </a:p>
          <a:p>
            <a:pPr marL="0" indent="0"/>
            <a:endParaRPr lang="en-US" sz="1800" dirty="0" smtClean="0"/>
          </a:p>
          <a:p>
            <a:pPr lvl="1"/>
            <a:r>
              <a:rPr lang="en-US" sz="1400" b="1" dirty="0" smtClean="0"/>
              <a:t>First 1 Level (OBI-L1)</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 (OBI-L2)</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r>
              <a:rPr lang="en-US" sz="1400" dirty="0" smtClean="0"/>
              <a:t/>
            </a:r>
            <a:br>
              <a:rPr lang="en-US" sz="1400" dirty="0" smtClean="0"/>
            </a:br>
            <a:r>
              <a:rPr lang="en-US" sz="1400" dirty="0" smtClean="0"/>
              <a:t>(Note: for illustration purpose, assume </a:t>
            </a:r>
            <a:r>
              <a:rPr lang="en-US" sz="1400" dirty="0"/>
              <a:t>the results are the same in 5-min moving </a:t>
            </a:r>
            <a:r>
              <a:rPr lang="en-US" sz="1400" dirty="0" smtClean="0"/>
              <a:t>average)</a:t>
            </a: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3781079111"/>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the difference between </a:t>
            </a:r>
            <a:r>
              <a:rPr lang="en-US" sz="1800" b="1" dirty="0" smtClean="0">
                <a:solidFill>
                  <a:srgbClr val="0070C0"/>
                </a:solidFill>
              </a:rPr>
              <a:t>buy and sell turnover (money)</a:t>
            </a:r>
            <a:endParaRPr lang="en-US" sz="1800" b="1" dirty="0">
              <a:solidFill>
                <a:srgbClr val="0070C0"/>
              </a:solidFill>
            </a:endParaRPr>
          </a:p>
          <a:p>
            <a:pPr lvl="1">
              <a:buFont typeface="Arial" panose="020B0604020202020204" pitchFamily="34" charset="0"/>
              <a:buChar char="•"/>
            </a:pPr>
            <a:r>
              <a:rPr lang="en-US" sz="1600" dirty="0" smtClean="0"/>
              <a:t>$Buy &gt; $Ask : </a:t>
            </a:r>
            <a:r>
              <a:rPr lang="en-US" sz="1600" dirty="0"/>
              <a:t>price is more likely to go up</a:t>
            </a:r>
          </a:p>
          <a:p>
            <a:pPr lvl="1">
              <a:buFont typeface="Arial" panose="020B0604020202020204" pitchFamily="34" charset="0"/>
              <a:buChar char="•"/>
            </a:pPr>
            <a:r>
              <a:rPr lang="en-US" sz="1600" dirty="0"/>
              <a:t>Vice versa, the price is more likely to go down</a:t>
            </a:r>
          </a:p>
          <a:p>
            <a:r>
              <a:rPr lang="en-US" sz="1800" dirty="0" smtClean="0"/>
              <a:t>	</a:t>
            </a:r>
          </a:p>
          <a:p>
            <a:r>
              <a:rPr lang="en-US" sz="1800" dirty="0" smtClean="0"/>
              <a:t>	If </a:t>
            </a:r>
            <a:r>
              <a:rPr lang="en-US" sz="1800" dirty="0"/>
              <a:t>more </a:t>
            </a:r>
            <a:r>
              <a:rPr lang="en-US" sz="1800" dirty="0" smtClean="0"/>
              <a:t>money are buying throughout </a:t>
            </a:r>
            <a:r>
              <a:rPr lang="en-US" sz="1800" dirty="0"/>
              <a:t>the 5-min </a:t>
            </a:r>
            <a:r>
              <a:rPr lang="en-US" sz="1800" dirty="0" smtClean="0"/>
              <a:t>window than selling, the </a:t>
            </a:r>
            <a:r>
              <a:rPr lang="en-US" sz="1800" b="1" dirty="0" smtClean="0">
                <a:solidFill>
                  <a:srgbClr val="0070C0"/>
                </a:solidFill>
              </a:rPr>
              <a:t>net </a:t>
            </a:r>
            <a:r>
              <a:rPr lang="en-US" sz="1800" b="1" dirty="0">
                <a:solidFill>
                  <a:srgbClr val="0070C0"/>
                </a:solidFill>
              </a:rPr>
              <a:t>money flow </a:t>
            </a:r>
            <a:r>
              <a:rPr lang="en-US" sz="1800" dirty="0"/>
              <a:t>is </a:t>
            </a:r>
            <a:r>
              <a:rPr lang="en-US" sz="1800" b="1" dirty="0" smtClean="0">
                <a:solidFill>
                  <a:srgbClr val="0070C0"/>
                </a:solidFill>
              </a:rPr>
              <a:t>positive. </a:t>
            </a:r>
            <a:r>
              <a:rPr lang="en-US" sz="1800" dirty="0" smtClean="0"/>
              <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smtClean="0">
                <a:solidFill>
                  <a:srgbClr val="0070C0"/>
                </a:solidFill>
              </a:rPr>
              <a:t>(Buy size * price) - </a:t>
            </a:r>
            <a:r>
              <a:rPr lang="en-US" sz="1800" i="1" dirty="0">
                <a:solidFill>
                  <a:srgbClr val="0070C0"/>
                </a:solidFill>
                <a:sym typeface="Symbol"/>
              </a:rPr>
              <a:t></a:t>
            </a:r>
            <a:r>
              <a:rPr lang="en-US" sz="1800" i="1" dirty="0" smtClean="0">
                <a:solidFill>
                  <a:srgbClr val="0070C0"/>
                </a:solidFill>
              </a:rPr>
              <a:t>(Sell </a:t>
            </a:r>
            <a:r>
              <a:rPr lang="en-US" sz="1800" i="1" dirty="0">
                <a:solidFill>
                  <a:srgbClr val="0070C0"/>
                </a:solidFill>
              </a:rPr>
              <a:t>size * price)</a:t>
            </a:r>
            <a:endParaRPr lang="en-US" sz="1800" i="1" dirty="0" smtClean="0">
              <a:solidFill>
                <a:srgbClr val="0070C0"/>
              </a:solidFill>
            </a:endParaRPr>
          </a:p>
          <a:p>
            <a:endParaRPr lang="en-US" sz="1800" dirty="0" smtClean="0"/>
          </a:p>
          <a:p>
            <a:r>
              <a:rPr lang="en-US" sz="1800" b="1" dirty="0"/>
              <a:t>Options</a:t>
            </a:r>
            <a:r>
              <a:rPr lang="en-US" sz="1800" dirty="0"/>
              <a:t>: The </a:t>
            </a:r>
            <a:r>
              <a:rPr lang="en-US" sz="1800" dirty="0" smtClean="0"/>
              <a:t>net difference between buy and sell turnover over </a:t>
            </a:r>
            <a:r>
              <a:rPr lang="en-US" sz="1800" dirty="0"/>
              <a:t>a </a:t>
            </a:r>
            <a:r>
              <a:rPr lang="en-US" sz="1800" b="1" dirty="0">
                <a:solidFill>
                  <a:srgbClr val="0070C0"/>
                </a:solidFill>
              </a:rPr>
              <a:t>rolling 5-min window</a:t>
            </a:r>
            <a:r>
              <a:rPr lang="en-US" sz="1800" dirty="0"/>
              <a:t>. </a:t>
            </a:r>
            <a:r>
              <a:rPr lang="en-US" sz="1800" dirty="0" smtClean="0"/>
              <a:t>The </a:t>
            </a:r>
            <a:r>
              <a:rPr lang="en-US" sz="1800" dirty="0"/>
              <a:t>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Feature - Money flow</a:t>
            </a:r>
          </a:p>
        </p:txBody>
      </p:sp>
      <p:graphicFrame>
        <p:nvGraphicFramePr>
          <p:cNvPr id="12" name="Table 11"/>
          <p:cNvGraphicFramePr>
            <a:graphicFrameLocks noGrp="1"/>
          </p:cNvGraphicFramePr>
          <p:nvPr>
            <p:extLst>
              <p:ext uri="{D42A27DB-BD31-4B8C-83A1-F6EECF244321}">
                <p14:modId xmlns:p14="http://schemas.microsoft.com/office/powerpoint/2010/main" val="805116270"/>
              </p:ext>
            </p:extLst>
          </p:nvPr>
        </p:nvGraphicFramePr>
        <p:xfrm>
          <a:off x="1907704" y="1844824"/>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08030729"/>
              </p:ext>
            </p:extLst>
          </p:nvPr>
        </p:nvGraphicFramePr>
        <p:xfrm>
          <a:off x="1547664" y="3573016"/>
          <a:ext cx="5256586" cy="2476500"/>
        </p:xfrm>
        <a:graphic>
          <a:graphicData uri="http://schemas.openxmlformats.org/drawingml/2006/table">
            <a:tbl>
              <a:tblPr>
                <a:tableStyleId>{5C22544A-7EE6-4342-B048-85BDC9FD1C3A}</a:tableStyleId>
              </a:tblPr>
              <a:tblGrid>
                <a:gridCol w="997297">
                  <a:extLst>
                    <a:ext uri="{9D8B030D-6E8A-4147-A177-3AD203B41FA5}">
                      <a16:colId xmlns:a16="http://schemas.microsoft.com/office/drawing/2014/main" val="3316860223"/>
                    </a:ext>
                  </a:extLst>
                </a:gridCol>
                <a:gridCol w="997297">
                  <a:extLst>
                    <a:ext uri="{9D8B030D-6E8A-4147-A177-3AD203B41FA5}">
                      <a16:colId xmlns:a16="http://schemas.microsoft.com/office/drawing/2014/main" val="1647079892"/>
                    </a:ext>
                  </a:extLst>
                </a:gridCol>
                <a:gridCol w="997297">
                  <a:extLst>
                    <a:ext uri="{9D8B030D-6E8A-4147-A177-3AD203B41FA5}">
                      <a16:colId xmlns:a16="http://schemas.microsoft.com/office/drawing/2014/main" val="3910116124"/>
                    </a:ext>
                  </a:extLst>
                </a:gridCol>
                <a:gridCol w="997297">
                  <a:extLst>
                    <a:ext uri="{9D8B030D-6E8A-4147-A177-3AD203B41FA5}">
                      <a16:colId xmlns:a16="http://schemas.microsoft.com/office/drawing/2014/main" val="1829019520"/>
                    </a:ext>
                  </a:extLst>
                </a:gridCol>
                <a:gridCol w="1267398">
                  <a:extLst>
                    <a:ext uri="{9D8B030D-6E8A-4147-A177-3AD203B41FA5}">
                      <a16:colId xmlns:a16="http://schemas.microsoft.com/office/drawing/2014/main" val="2328718072"/>
                    </a:ext>
                  </a:extLst>
                </a:gridCol>
              </a:tblGrid>
              <a:tr h="190500">
                <a:tc>
                  <a:txBody>
                    <a:bodyPr/>
                    <a:lstStyle/>
                    <a:p>
                      <a:pPr algn="r" fontAlgn="b"/>
                      <a:r>
                        <a:rPr lang="en-US" sz="1100" b="1" u="sng" strike="noStrike" dirty="0">
                          <a:effectLst/>
                        </a:rPr>
                        <a:t>Time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Side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Size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Price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ctr" fontAlgn="b"/>
                      <a:r>
                        <a:rPr lang="en-US" sz="1100" b="1" u="sng" strike="noStrike" dirty="0">
                          <a:effectLst/>
                        </a:rPr>
                        <a:t>Turnover</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extLst>
                  <a:ext uri="{0D108BD9-81ED-4DB2-BD59-A6C34878D82A}">
                    <a16:rowId xmlns:a16="http://schemas.microsoft.com/office/drawing/2014/main" val="3409797796"/>
                  </a:ext>
                </a:extLst>
              </a:tr>
              <a:tr h="190500">
                <a:tc>
                  <a:txBody>
                    <a:bodyPr/>
                    <a:lstStyle/>
                    <a:p>
                      <a:pPr algn="r" fontAlgn="b"/>
                      <a:r>
                        <a:rPr lang="en-US" sz="1100" u="none" strike="noStrike">
                          <a:effectLst/>
                        </a:rPr>
                        <a:t>10:00:08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76,050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7201926"/>
                  </a:ext>
                </a:extLst>
              </a:tr>
              <a:tr h="190500">
                <a:tc>
                  <a:txBody>
                    <a:bodyPr/>
                    <a:lstStyle/>
                    <a:p>
                      <a:pPr algn="r" fontAlgn="b"/>
                      <a:r>
                        <a:rPr lang="en-US" sz="1100" u="none" strike="noStrike">
                          <a:effectLst/>
                        </a:rPr>
                        <a:t>10:01:21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45,630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0618885"/>
                  </a:ext>
                </a:extLst>
              </a:tr>
              <a:tr h="190500">
                <a:tc>
                  <a:txBody>
                    <a:bodyPr/>
                    <a:lstStyle/>
                    <a:p>
                      <a:pPr algn="r" fontAlgn="b"/>
                      <a:r>
                        <a:rPr lang="en-US" sz="1100" u="none" strike="noStrike">
                          <a:effectLst/>
                        </a:rPr>
                        <a:t>10:03:05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(60,800)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2178310"/>
                  </a:ext>
                </a:extLst>
              </a:tr>
              <a:tr h="190500">
                <a:tc>
                  <a:txBody>
                    <a:bodyPr/>
                    <a:lstStyle/>
                    <a:p>
                      <a:pPr algn="r" fontAlgn="b"/>
                      <a:r>
                        <a:rPr lang="en-US" sz="1100" u="none" strike="noStrike">
                          <a:effectLst/>
                        </a:rPr>
                        <a:t>10:04:21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30,420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1658034"/>
                  </a:ext>
                </a:extLst>
              </a:tr>
              <a:tr h="190500">
                <a:tc>
                  <a:txBody>
                    <a:bodyPr/>
                    <a:lstStyle/>
                    <a:p>
                      <a:pPr algn="r" fontAlgn="b"/>
                      <a:r>
                        <a:rPr lang="en-US" sz="1100" u="none" strike="noStrike">
                          <a:effectLst/>
                        </a:rPr>
                        <a:t>10:04:55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(15,200)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256949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smtClean="0">
                          <a:effectLst/>
                        </a:rPr>
                        <a:t>Money </a:t>
                      </a:r>
                      <a:r>
                        <a:rPr lang="en-US" sz="1100" b="1" u="sng" strike="noStrike" dirty="0">
                          <a:effectLst/>
                        </a:rPr>
                        <a:t>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76,100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641191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6497860"/>
                  </a:ext>
                </a:extLst>
              </a:tr>
              <a:tr h="190500">
                <a:tc>
                  <a:txBody>
                    <a:bodyPr/>
                    <a:lstStyle/>
                    <a:p>
                      <a:pPr algn="r" fontAlgn="b"/>
                      <a:r>
                        <a:rPr lang="en-US" sz="1100" u="none" strike="noStrike">
                          <a:effectLst/>
                        </a:rPr>
                        <a:t>10:05:13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(15,200)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20285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(15,150)</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634611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6098907"/>
                  </a:ext>
                </a:extLst>
              </a:tr>
              <a:tr h="190500">
                <a:tc>
                  <a:txBody>
                    <a:bodyPr/>
                    <a:lstStyle/>
                    <a:p>
                      <a:pPr algn="r" fontAlgn="b"/>
                      <a:r>
                        <a:rPr lang="en-US" sz="1100" u="none" strike="noStrike">
                          <a:effectLst/>
                        </a:rPr>
                        <a:t>10:06:33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smtClean="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45,630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77835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a:t>
                      </a:r>
                      <a:r>
                        <a:rPr lang="en-US" sz="1100" b="1" u="sng" strike="noStrike" dirty="0" smtClean="0">
                          <a:effectLst/>
                        </a:rPr>
                        <a:t>50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2732648"/>
                  </a:ext>
                </a:extLst>
              </a:tr>
            </a:tbl>
          </a:graphicData>
        </a:graphic>
      </p:graphicFrame>
      <p:sp>
        <p:nvSpPr>
          <p:cNvPr id="4" name="Left Arrow 3"/>
          <p:cNvSpPr/>
          <p:nvPr/>
        </p:nvSpPr>
        <p:spPr bwMode="auto">
          <a:xfrm>
            <a:off x="6804250" y="5157192"/>
            <a:ext cx="1824706" cy="43204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100" dirty="0">
                <a:solidFill>
                  <a:schemeClr val="dk1"/>
                </a:solidFill>
                <a:latin typeface="+mn-lt"/>
                <a:ea typeface="+mn-ea"/>
                <a:cs typeface="+mn-cs"/>
              </a:rPr>
              <a:t>Sum from </a:t>
            </a:r>
            <a:r>
              <a:rPr lang="en-US" sz="1100" b="1" dirty="0">
                <a:solidFill>
                  <a:schemeClr val="dk1"/>
                </a:solidFill>
                <a:latin typeface="+mn-lt"/>
                <a:ea typeface="+mn-ea"/>
                <a:cs typeface="+mn-cs"/>
              </a:rPr>
              <a:t>10:01:21</a:t>
            </a:r>
          </a:p>
        </p:txBody>
      </p:sp>
      <p:sp>
        <p:nvSpPr>
          <p:cNvPr id="9" name="Left Arrow 8"/>
          <p:cNvSpPr/>
          <p:nvPr/>
        </p:nvSpPr>
        <p:spPr bwMode="auto">
          <a:xfrm>
            <a:off x="6804248" y="5733256"/>
            <a:ext cx="1824708" cy="43204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100" dirty="0">
                <a:solidFill>
                  <a:schemeClr val="dk1"/>
                </a:solidFill>
                <a:latin typeface="+mn-lt"/>
                <a:ea typeface="+mn-ea"/>
                <a:cs typeface="+mn-cs"/>
              </a:rPr>
              <a:t>Sum from </a:t>
            </a:r>
            <a:r>
              <a:rPr lang="en-US" sz="1100" b="1" dirty="0" smtClean="0">
                <a:solidFill>
                  <a:schemeClr val="dk1"/>
                </a:solidFill>
                <a:latin typeface="+mn-lt"/>
                <a:ea typeface="+mn-ea"/>
                <a:cs typeface="+mn-cs"/>
              </a:rPr>
              <a:t>10:03:05</a:t>
            </a:r>
            <a:endParaRPr lang="en-US" sz="1100" b="1" dirty="0">
              <a:solidFill>
                <a:schemeClr val="dk1"/>
              </a:solidFill>
              <a:latin typeface="+mn-lt"/>
              <a:ea typeface="+mn-ea"/>
              <a:cs typeface="+mn-cs"/>
            </a:endParaRPr>
          </a:p>
        </p:txBody>
      </p:sp>
    </p:spTree>
    <p:extLst>
      <p:ext uri="{BB962C8B-B14F-4D97-AF65-F5344CB8AC3E}">
        <p14:creationId xmlns:p14="http://schemas.microsoft.com/office/powerpoint/2010/main" val="909843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700808"/>
            <a:ext cx="8280920" cy="3416320"/>
          </a:xfrm>
          <a:prstGeom prst="rect">
            <a:avLst/>
          </a:prstGeom>
          <a:noFill/>
        </p:spPr>
        <p:txBody>
          <a:bodyPr wrap="square" rtlCol="0">
            <a:spAutoFit/>
          </a:bodyPr>
          <a:lstStyle/>
          <a:p>
            <a:r>
              <a:rPr lang="en-US" sz="1800" b="1" dirty="0" smtClean="0"/>
              <a:t>Step 4: </a:t>
            </a:r>
            <a:r>
              <a:rPr lang="en-US" sz="1800" dirty="0" smtClean="0"/>
              <a:t>Generate </a:t>
            </a:r>
            <a:r>
              <a:rPr lang="en-US" sz="1800" b="1" dirty="0">
                <a:solidFill>
                  <a:srgbClr val="0070C0"/>
                </a:solidFill>
              </a:rPr>
              <a:t>labelled</a:t>
            </a:r>
            <a:r>
              <a:rPr lang="en-US" sz="1800" dirty="0"/>
              <a:t> dataset from </a:t>
            </a:r>
            <a:r>
              <a:rPr lang="en-US" sz="1800" b="1" dirty="0">
                <a:solidFill>
                  <a:srgbClr val="0070C0"/>
                </a:solidFill>
              </a:rPr>
              <a:t>historical </a:t>
            </a:r>
            <a:r>
              <a:rPr lang="en-US" sz="1800" b="1" dirty="0" smtClean="0">
                <a:solidFill>
                  <a:srgbClr val="0070C0"/>
                </a:solidFill>
              </a:rPr>
              <a:t>order book data </a:t>
            </a:r>
            <a:r>
              <a:rPr lang="en-US" sz="1800" b="1" dirty="0" smtClean="0"/>
              <a:t>for the </a:t>
            </a:r>
            <a:r>
              <a:rPr lang="en-US" sz="1800" b="1" dirty="0">
                <a:solidFill>
                  <a:srgbClr val="0070C0"/>
                </a:solidFill>
              </a:rPr>
              <a:t>Supervised</a:t>
            </a:r>
            <a:r>
              <a:rPr lang="en-US" sz="1800" b="1" dirty="0" smtClean="0"/>
              <a:t> </a:t>
            </a:r>
            <a:r>
              <a:rPr lang="en-US" sz="1800" dirty="0"/>
              <a:t>Machine Learning</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Input Features -&gt; Output Target </a:t>
            </a:r>
          </a:p>
          <a:p>
            <a:pPr lvl="1"/>
            <a:r>
              <a:rPr lang="en-US" sz="1600" b="1" dirty="0" smtClean="0"/>
              <a:t>Input 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Output Target: </a:t>
            </a:r>
            <a:r>
              <a:rPr lang="en-US" sz="1600" dirty="0"/>
              <a:t>price</a:t>
            </a:r>
            <a:r>
              <a:rPr lang="en-US" sz="1600" dirty="0" smtClean="0"/>
              <a:t> move </a:t>
            </a:r>
            <a:r>
              <a:rPr lang="en-US" sz="1600" b="1" dirty="0" smtClean="0">
                <a:solidFill>
                  <a:srgbClr val="0070C0"/>
                </a:solidFill>
              </a:rPr>
              <a:t>up/down</a:t>
            </a:r>
          </a:p>
          <a:p>
            <a:pPr lvl="1"/>
            <a:endParaRPr lang="en-US" sz="1600" b="1" dirty="0">
              <a:solidFill>
                <a:srgbClr val="0070C0"/>
              </a:solidFill>
            </a:endParaRPr>
          </a:p>
          <a:p>
            <a:endParaRPr lang="en-US" sz="1600" dirty="0" smtClean="0"/>
          </a:p>
          <a:p>
            <a:r>
              <a:rPr lang="en-US" sz="1600" b="1" dirty="0" smtClean="0"/>
              <a:t>Use which period of the data </a:t>
            </a:r>
            <a:r>
              <a:rPr lang="en-US" sz="1600" b="1" dirty="0"/>
              <a:t>and for how long? </a:t>
            </a:r>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093893"/>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9512" y="4509120"/>
            <a:ext cx="844944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For time related data, usually use the most </a:t>
            </a:r>
            <a:r>
              <a:rPr lang="en-US" sz="1600" b="1" dirty="0">
                <a:solidFill>
                  <a:srgbClr val="0070C0"/>
                </a:solidFill>
              </a:rPr>
              <a:t>recent</a:t>
            </a:r>
            <a:r>
              <a:rPr lang="en-US" sz="1600" dirty="0" smtClean="0"/>
              <a:t> data (need to consider </a:t>
            </a:r>
            <a:r>
              <a:rPr lang="en-US" sz="1600" b="1" dirty="0">
                <a:solidFill>
                  <a:srgbClr val="0070C0"/>
                </a:solidFill>
              </a:rPr>
              <a:t>re-training</a:t>
            </a:r>
            <a:r>
              <a:rPr lang="en-US" sz="1600" dirty="0"/>
              <a:t>) </a:t>
            </a:r>
            <a:r>
              <a:rPr lang="en-US" sz="1600" dirty="0" smtClean="0"/>
              <a:t>or </a:t>
            </a:r>
            <a:r>
              <a:rPr lang="en-US" sz="1600" b="1" dirty="0">
                <a:solidFill>
                  <a:srgbClr val="0070C0"/>
                </a:solidFill>
              </a:rPr>
              <a:t>seasonal repeatable </a:t>
            </a:r>
            <a:r>
              <a:rPr lang="en-US" sz="1600" dirty="0" smtClean="0"/>
              <a:t>period </a:t>
            </a:r>
            <a:r>
              <a:rPr lang="en-US" sz="1600" dirty="0"/>
              <a:t>(e.g. </a:t>
            </a:r>
            <a:r>
              <a:rPr lang="en-US" sz="1600" dirty="0" smtClean="0"/>
              <a:t>each Friday’s data, month-end, opening hours)</a:t>
            </a:r>
            <a:br>
              <a:rPr lang="en-US" sz="1600" dirty="0" smtClean="0"/>
            </a:br>
            <a:endParaRPr lang="en-US" sz="1600" dirty="0" smtClean="0"/>
          </a:p>
          <a:p>
            <a:pPr marL="285750" indent="-285750">
              <a:buFont typeface="Arial" panose="020B0604020202020204" pitchFamily="34" charset="0"/>
              <a:buChar char="•"/>
            </a:pPr>
            <a:r>
              <a:rPr lang="en-US" sz="1600" dirty="0" smtClean="0"/>
              <a:t>For shorter prediction horizon, usually look at </a:t>
            </a:r>
            <a:r>
              <a:rPr lang="en-US" sz="1600" b="1" dirty="0">
                <a:solidFill>
                  <a:srgbClr val="0070C0"/>
                </a:solidFill>
              </a:rPr>
              <a:t>shorter period </a:t>
            </a:r>
            <a:r>
              <a:rPr lang="en-US" sz="1600" dirty="0" smtClean="0"/>
              <a:t>(e.g. 1-day or 1-week)</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This example is using the </a:t>
            </a:r>
            <a:r>
              <a:rPr lang="en-US" sz="1600" b="1" dirty="0">
                <a:solidFill>
                  <a:srgbClr val="0070C0"/>
                </a:solidFill>
              </a:rPr>
              <a:t>most recent </a:t>
            </a:r>
            <a:r>
              <a:rPr lang="en-US" sz="1600" b="1" dirty="0" smtClean="0">
                <a:solidFill>
                  <a:srgbClr val="0070C0"/>
                </a:solidFill>
              </a:rPr>
              <a:t>5 trading days (exclude special days)</a:t>
            </a:r>
            <a:r>
              <a:rPr lang="en-US" sz="1600" dirty="0" smtClean="0"/>
              <a:t> of historical market tick data</a:t>
            </a:r>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700808"/>
            <a:ext cx="8280920" cy="2154436"/>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Replay </a:t>
            </a:r>
            <a:r>
              <a:rPr lang="en-US" sz="1800" b="1" dirty="0" smtClean="0">
                <a:solidFill>
                  <a:srgbClr val="0070C0"/>
                </a:solidFill>
              </a:rPr>
              <a:t>historical market tick data </a:t>
            </a:r>
            <a:r>
              <a:rPr lang="en-US" sz="1800" dirty="0" smtClean="0"/>
              <a:t>(last 1-week of </a:t>
            </a:r>
            <a:r>
              <a:rPr lang="en-US" sz="1800" dirty="0" err="1" smtClean="0"/>
              <a:t>Tencent</a:t>
            </a:r>
            <a:r>
              <a:rPr lang="en-US" sz="1800" dirty="0" smtClean="0"/>
              <a:t>)</a:t>
            </a:r>
          </a:p>
          <a:p>
            <a:pPr marL="285750" indent="-285750">
              <a:buFont typeface="Arial" panose="020B0604020202020204" pitchFamily="34" charset="0"/>
              <a:buChar char="•"/>
            </a:pPr>
            <a:r>
              <a:rPr lang="en-US" sz="1800" dirty="0" smtClean="0"/>
              <a:t>When there’s a </a:t>
            </a:r>
            <a:r>
              <a:rPr lang="en-US" sz="1800" b="1" dirty="0">
                <a:solidFill>
                  <a:srgbClr val="0070C0"/>
                </a:solidFill>
              </a:rPr>
              <a:t>price up/down change </a:t>
            </a:r>
            <a:r>
              <a:rPr lang="en-US" sz="1800" dirty="0" smtClean="0"/>
              <a:t>(</a:t>
            </a:r>
            <a:r>
              <a:rPr lang="en-US" sz="1800" b="1" dirty="0" smtClean="0">
                <a:solidFill>
                  <a:srgbClr val="0070C0"/>
                </a:solidFill>
              </a:rPr>
              <a:t>output target</a:t>
            </a:r>
            <a:r>
              <a:rPr lang="en-US" sz="1800" dirty="0" smtClean="0"/>
              <a:t>), </a:t>
            </a:r>
            <a:r>
              <a:rPr lang="en-US" sz="1800" b="1" dirty="0">
                <a:solidFill>
                  <a:srgbClr val="0070C0"/>
                </a:solidFill>
              </a:rPr>
              <a:t>generate </a:t>
            </a:r>
            <a:r>
              <a:rPr lang="en-US" sz="1800" dirty="0"/>
              <a:t>the corresponding</a:t>
            </a:r>
            <a:r>
              <a:rPr lang="en-US" sz="1800" b="1" dirty="0">
                <a:solidFill>
                  <a:srgbClr val="0070C0"/>
                </a:solidFill>
              </a:rPr>
              <a:t> </a:t>
            </a:r>
            <a:r>
              <a:rPr lang="en-US" sz="1800" dirty="0" smtClean="0"/>
              <a:t>Order-Book-Imbalance and Money-Flow</a:t>
            </a:r>
            <a:r>
              <a:rPr lang="en-US" sz="1800" dirty="0"/>
              <a:t> </a:t>
            </a:r>
            <a:r>
              <a:rPr lang="en-US" sz="1800" dirty="0" smtClean="0"/>
              <a:t>(</a:t>
            </a:r>
            <a:r>
              <a:rPr lang="en-US" sz="1800" b="1" dirty="0">
                <a:solidFill>
                  <a:srgbClr val="0070C0"/>
                </a:solidFill>
              </a:rPr>
              <a:t>input features</a:t>
            </a:r>
            <a:r>
              <a:rPr lang="en-US" sz="1800" dirty="0" smtClean="0"/>
              <a:t>)</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399743"/>
            <a:ext cx="756084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Price is </a:t>
            </a:r>
            <a:r>
              <a:rPr lang="en-US" sz="1600" b="1" dirty="0" smtClean="0">
                <a:solidFill>
                  <a:srgbClr val="0070C0"/>
                </a:solidFill>
              </a:rPr>
              <a:t>mid-price</a:t>
            </a:r>
            <a:r>
              <a:rPr lang="en-US" sz="1600" dirty="0" smtClean="0"/>
              <a:t> which is (bid + ask) / 2</a:t>
            </a:r>
          </a:p>
          <a:p>
            <a:pPr marL="285750" indent="-285750">
              <a:buFont typeface="Arial" panose="020B0604020202020204" pitchFamily="34" charset="0"/>
              <a:buChar char="•"/>
            </a:pPr>
            <a:r>
              <a:rPr lang="en-US" sz="1600" dirty="0"/>
              <a:t>The </a:t>
            </a:r>
            <a:r>
              <a:rPr lang="en-US" sz="1600" b="1" dirty="0">
                <a:solidFill>
                  <a:srgbClr val="0070C0"/>
                </a:solidFill>
              </a:rPr>
              <a:t>data </a:t>
            </a:r>
            <a:r>
              <a:rPr lang="en-US" sz="1600" b="1" dirty="0" smtClean="0">
                <a:solidFill>
                  <a:srgbClr val="0070C0"/>
                </a:solidFill>
              </a:rPr>
              <a:t>scaled </a:t>
            </a:r>
            <a:r>
              <a:rPr lang="en-US" sz="1600" b="1" dirty="0">
                <a:solidFill>
                  <a:srgbClr val="0070C0"/>
                </a:solidFill>
              </a:rPr>
              <a:t>to [-1, </a:t>
            </a:r>
            <a:r>
              <a:rPr lang="en-US" sz="1600" b="1" dirty="0" smtClean="0">
                <a:solidFill>
                  <a:srgbClr val="0070C0"/>
                </a:solidFill>
              </a:rPr>
              <a:t>1] </a:t>
            </a:r>
            <a:r>
              <a:rPr lang="en-US" sz="1600" dirty="0" smtClean="0"/>
              <a:t>(</a:t>
            </a:r>
            <a:r>
              <a:rPr lang="en-US" sz="1600" dirty="0" smtClean="0">
                <a:hlinkClick r:id="rId2"/>
              </a:rPr>
              <a:t>Why </a:t>
            </a:r>
            <a:r>
              <a:rPr lang="en-US" sz="1600" dirty="0">
                <a:hlinkClick r:id="rId2"/>
              </a:rPr>
              <a:t>Data Normalization is necessary for Machine Learning </a:t>
            </a:r>
            <a:r>
              <a:rPr lang="en-US" sz="1600" dirty="0" smtClean="0">
                <a:hlinkClick r:id="rId2"/>
              </a:rPr>
              <a:t>models</a:t>
            </a:r>
            <a:r>
              <a:rPr lang="en-US" sz="1600" dirty="0" smtClean="0"/>
              <a: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139083" y="2209767"/>
            <a:ext cx="4792957" cy="264669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Features</a:t>
            </a:r>
          </a:p>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p>
          <a:p>
            <a:pPr lvl="1"/>
            <a:endParaRPr lang="en-US" sz="1600" dirty="0" smtClean="0"/>
          </a:p>
          <a:p>
            <a:pPr lvl="1"/>
            <a:endParaRPr lang="en-US" sz="1600" dirty="0"/>
          </a:p>
          <a:p>
            <a:pPr lvl="1"/>
            <a:endParaRPr lang="en-US" sz="1600" dirty="0" smtClean="0"/>
          </a:p>
          <a:p>
            <a:pPr marL="457200" lvl="1" indent="0">
              <a:buNone/>
            </a:pPr>
            <a:endParaRPr lang="en-US" sz="1600" b="1" u="sng" dirty="0" smtClean="0"/>
          </a:p>
          <a:p>
            <a:pPr marL="457200" lvl="1" indent="0">
              <a:buNone/>
            </a:pPr>
            <a:r>
              <a:rPr lang="en-US" sz="1600" b="1" u="sng" dirty="0" smtClean="0"/>
              <a:t>Target</a:t>
            </a:r>
            <a:endParaRPr lang="en-US" sz="1600" b="1" u="sng" dirty="0"/>
          </a:p>
          <a:p>
            <a:pPr lvl="1"/>
            <a:r>
              <a:rPr lang="en-US" sz="1600" b="1" dirty="0" smtClean="0"/>
              <a:t>Dir</a:t>
            </a:r>
            <a:r>
              <a:rPr lang="en-US" sz="1600" dirty="0" smtClean="0"/>
              <a:t>: </a:t>
            </a:r>
            <a:r>
              <a:rPr lang="en-US" sz="1600" dirty="0" smtClean="0">
                <a:solidFill>
                  <a:srgbClr val="0070C0"/>
                </a:solidFill>
              </a:rPr>
              <a:t>Price</a:t>
            </a:r>
            <a:r>
              <a:rPr lang="en-US" sz="1600" dirty="0" smtClean="0"/>
              <a:t> u (up</a:t>
            </a:r>
            <a:r>
              <a:rPr lang="en-US" sz="1600" dirty="0"/>
              <a:t>) </a:t>
            </a:r>
            <a:r>
              <a:rPr lang="en-US" sz="1600" dirty="0" smtClean="0"/>
              <a:t>or d (down</a:t>
            </a:r>
            <a:r>
              <a:rPr lang="en-US" sz="1600" dirty="0"/>
              <a:t>)</a:t>
            </a:r>
          </a:p>
        </p:txBody>
      </p:sp>
      <p:grpSp>
        <p:nvGrpSpPr>
          <p:cNvPr id="13" name="Group 12"/>
          <p:cNvGrpSpPr/>
          <p:nvPr/>
        </p:nvGrpSpPr>
        <p:grpSpPr>
          <a:xfrm>
            <a:off x="5105350" y="936109"/>
            <a:ext cx="3643114" cy="5301203"/>
            <a:chOff x="5105350" y="936109"/>
            <a:chExt cx="3643114" cy="5301203"/>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50" y="134076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084168" y="936109"/>
              <a:ext cx="1440160" cy="369332"/>
            </a:xfrm>
            <a:prstGeom prst="rect">
              <a:avLst/>
            </a:prstGeom>
          </p:spPr>
          <p:txBody>
            <a:bodyPr wrap="square">
              <a:spAutoFit/>
            </a:bodyPr>
            <a:lstStyle/>
            <a:p>
              <a:r>
                <a:rPr lang="en-US" sz="1800" b="1" u="sng" dirty="0" smtClean="0"/>
                <a:t>Features</a:t>
              </a:r>
              <a:endParaRPr lang="en-US" b="1" u="sng" dirty="0"/>
            </a:p>
          </p:txBody>
        </p:sp>
        <p:cxnSp>
          <p:nvCxnSpPr>
            <p:cNvPr id="6" name="Straight Connector 5"/>
            <p:cNvCxnSpPr/>
            <p:nvPr/>
          </p:nvCxnSpPr>
          <p:spPr bwMode="auto">
            <a:xfrm>
              <a:off x="7812360" y="936109"/>
              <a:ext cx="0" cy="5301203"/>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7740352" y="971436"/>
              <a:ext cx="1008112" cy="369332"/>
            </a:xfrm>
            <a:prstGeom prst="rect">
              <a:avLst/>
            </a:prstGeom>
          </p:spPr>
          <p:txBody>
            <a:bodyPr wrap="square">
              <a:spAutoFit/>
            </a:bodyPr>
            <a:lstStyle/>
            <a:p>
              <a:r>
                <a:rPr lang="en-US" sz="1800" b="1" u="sng" dirty="0" smtClean="0"/>
                <a:t>Target</a:t>
              </a:r>
              <a:endParaRPr lang="en-US" b="1" u="sng" dirty="0"/>
            </a:p>
          </p:txBody>
        </p:sp>
      </p:grpSp>
      <p:sp>
        <p:nvSpPr>
          <p:cNvPr id="10" name="Right Arrow 9"/>
          <p:cNvSpPr/>
          <p:nvPr/>
        </p:nvSpPr>
        <p:spPr bwMode="auto">
          <a:xfrm rot="5400000">
            <a:off x="1646457" y="4041068"/>
            <a:ext cx="72008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56902" y="2158904"/>
            <a:ext cx="5486328" cy="3692319"/>
          </a:xfrm>
          <a:prstGeom prst="rect">
            <a:avLst/>
          </a:prstGeom>
        </p:spPr>
      </p:pic>
      <p:grpSp>
        <p:nvGrpSpPr>
          <p:cNvPr id="13" name="Group 12"/>
          <p:cNvGrpSpPr/>
          <p:nvPr/>
        </p:nvGrpSpPr>
        <p:grpSpPr>
          <a:xfrm>
            <a:off x="985206" y="2241873"/>
            <a:ext cx="4378882" cy="3270796"/>
            <a:chOff x="1547664" y="2102420"/>
            <a:chExt cx="4248472" cy="3270796"/>
          </a:xfrm>
        </p:grpSpPr>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64359" y="3889685"/>
            <a:ext cx="38164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OBI and MF are </a:t>
            </a:r>
            <a:r>
              <a:rPr lang="en-US" sz="1600" dirty="0"/>
              <a:t>positive and vice </a:t>
            </a:r>
            <a:r>
              <a:rPr lang="en-US" sz="1600" dirty="0" smtClean="0"/>
              <a:t>versa</a:t>
            </a:r>
            <a:br>
              <a:rPr lang="en-US" sz="1600" dirty="0" smtClean="0"/>
            </a:br>
            <a:endParaRPr lang="en-US" sz="1600" dirty="0" smtClean="0"/>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&amp; MF), price tends to go up</a:t>
            </a:r>
            <a:endParaRPr lang="en-US" sz="1600" b="1" dirty="0">
              <a:solidFill>
                <a:srgbClr val="0070C0"/>
              </a:solidFill>
            </a:endParaRPr>
          </a:p>
        </p:txBody>
      </p:sp>
      <p:sp>
        <p:nvSpPr>
          <p:cNvPr id="2" name="TextBox 1"/>
          <p:cNvSpPr txBox="1"/>
          <p:nvPr/>
        </p:nvSpPr>
        <p:spPr>
          <a:xfrm>
            <a:off x="6056598" y="2164771"/>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270311" y="3707994"/>
            <a:ext cx="1289135" cy="338554"/>
          </a:xfrm>
          <a:prstGeom prst="rect">
            <a:avLst/>
          </a:prstGeom>
          <a:noFill/>
        </p:spPr>
        <p:txBody>
          <a:bodyPr wrap="none" rtlCol="0">
            <a:spAutoFit/>
          </a:bodyPr>
          <a:lstStyle/>
          <a:p>
            <a:r>
              <a:rPr lang="en-US" sz="1600" dirty="0" smtClean="0"/>
              <a:t>Money Flow</a:t>
            </a:r>
            <a:endParaRPr lang="en-US" sz="2000" dirty="0"/>
          </a:p>
        </p:txBody>
      </p:sp>
      <p:sp>
        <p:nvSpPr>
          <p:cNvPr id="14" name="TextBox 13"/>
          <p:cNvSpPr txBox="1"/>
          <p:nvPr/>
        </p:nvSpPr>
        <p:spPr>
          <a:xfrm>
            <a:off x="369634" y="1668686"/>
            <a:ext cx="7641836" cy="769441"/>
          </a:xfrm>
          <a:prstGeom prst="rect">
            <a:avLst/>
          </a:prstGeom>
          <a:noFill/>
        </p:spPr>
        <p:txBody>
          <a:bodyPr wrap="none" rtlCol="0">
            <a:spAutoFit/>
          </a:bodyPr>
          <a:lstStyle/>
          <a:p>
            <a:r>
              <a:rPr lang="en-US" sz="2000" u="sng" dirty="0"/>
              <a:t>Scatter </a:t>
            </a:r>
            <a:r>
              <a:rPr lang="en-US" sz="2000" u="sng" dirty="0" smtClean="0"/>
              <a:t>Plot</a:t>
            </a:r>
            <a:r>
              <a:rPr lang="en-US" sz="2000" u="sng" dirty="0"/>
              <a:t>: </a:t>
            </a:r>
            <a:r>
              <a:rPr lang="en-US" sz="2000" u="sng" dirty="0" smtClean="0"/>
              <a:t>L1 OBI (Order </a:t>
            </a:r>
            <a:r>
              <a:rPr lang="en-US" sz="2000" u="sng" dirty="0"/>
              <a:t>Book Imbalance) </a:t>
            </a:r>
            <a:r>
              <a:rPr lang="en-US" sz="2000" u="sng" dirty="0" smtClean="0"/>
              <a:t>vs MF (Money Flow)</a:t>
            </a:r>
            <a:endParaRPr lang="en-US" sz="2000" u="sng" dirty="0"/>
          </a:p>
          <a:p>
            <a:endParaRPr lang="en-US" dirty="0"/>
          </a:p>
        </p:txBody>
      </p:sp>
      <p:sp>
        <p:nvSpPr>
          <p:cNvPr id="16" name="TextBox 15"/>
          <p:cNvSpPr txBox="1"/>
          <p:nvPr/>
        </p:nvSpPr>
        <p:spPr>
          <a:xfrm>
            <a:off x="3300066" y="3625279"/>
            <a:ext cx="2055371"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a:t>
            </a:r>
            <a:r>
              <a:rPr lang="en-US" sz="1400" dirty="0" smtClean="0">
                <a:sym typeface="Wingdings" panose="05000000000000000000" pitchFamily="2" charset="2"/>
              </a:rPr>
              <a:t>: </a:t>
            </a:r>
            <a:r>
              <a:rPr lang="en-US" sz="1400" dirty="0">
                <a:sym typeface="Wingdings" panose="05000000000000000000" pitchFamily="2" charset="2"/>
              </a:rPr>
              <a:t>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010487"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smtClean="0">
                <a:sym typeface="Wingdings" panose="05000000000000000000" pitchFamily="2" charset="2"/>
              </a:rPr>
              <a:t>ve</a:t>
            </a:r>
            <a:r>
              <a:rPr lang="en-US" sz="1400" dirty="0" smtClean="0">
                <a:sym typeface="Wingdings" panose="05000000000000000000" pitchFamily="2" charset="2"/>
              </a:rPr>
              <a:t>: </a:t>
            </a:r>
            <a:r>
              <a:rPr lang="en-US" sz="1400" dirty="0">
                <a:sym typeface="Wingdings" panose="05000000000000000000" pitchFamily="2" charset="2"/>
              </a:rPr>
              <a:t>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4" name="TextBox 13"/>
          <p:cNvSpPr txBox="1"/>
          <p:nvPr/>
        </p:nvSpPr>
        <p:spPr>
          <a:xfrm>
            <a:off x="1084799" y="1589891"/>
            <a:ext cx="4735592" cy="830997"/>
          </a:xfrm>
          <a:prstGeom prst="rect">
            <a:avLst/>
          </a:prstGeom>
          <a:noFill/>
        </p:spPr>
        <p:txBody>
          <a:bodyPr wrap="none" rtlCol="0">
            <a:spAutoFit/>
          </a:bodyPr>
          <a:lstStyle/>
          <a:p>
            <a:r>
              <a:rPr lang="en-US" u="sng" dirty="0"/>
              <a:t>Scatter Plot </a:t>
            </a:r>
            <a:r>
              <a:rPr lang="en-US" u="sng" dirty="0" smtClean="0"/>
              <a:t>with random patterns</a:t>
            </a:r>
            <a:endParaRPr lang="en-US" u="sng" dirty="0"/>
          </a:p>
          <a:p>
            <a:endParaRPr lang="en-US" dirty="0"/>
          </a:p>
        </p:txBody>
      </p:sp>
      <p:grpSp>
        <p:nvGrpSpPr>
          <p:cNvPr id="19" name="Group 18"/>
          <p:cNvGrpSpPr/>
          <p:nvPr/>
        </p:nvGrpSpPr>
        <p:grpSpPr>
          <a:xfrm>
            <a:off x="4867505" y="2558465"/>
            <a:ext cx="4058216" cy="2238687"/>
            <a:chOff x="4867505" y="2558465"/>
            <a:chExt cx="4058216" cy="2238687"/>
          </a:xfrm>
        </p:grpSpPr>
        <p:pic>
          <p:nvPicPr>
            <p:cNvPr id="10" name="Picture 9"/>
            <p:cNvPicPr>
              <a:picLocks noChangeAspect="1"/>
            </p:cNvPicPr>
            <p:nvPr/>
          </p:nvPicPr>
          <p:blipFill>
            <a:blip r:embed="rId2"/>
            <a:stretch>
              <a:fillRect/>
            </a:stretch>
          </p:blipFill>
          <p:spPr>
            <a:xfrm>
              <a:off x="4867505" y="2558465"/>
              <a:ext cx="4058216" cy="2238687"/>
            </a:xfrm>
            <a:prstGeom prst="rect">
              <a:avLst/>
            </a:prstGeom>
          </p:spPr>
        </p:pic>
        <p:sp>
          <p:nvSpPr>
            <p:cNvPr id="17" name="TextBox 16"/>
            <p:cNvSpPr txBox="1"/>
            <p:nvPr/>
          </p:nvSpPr>
          <p:spPr>
            <a:xfrm>
              <a:off x="5940152" y="3873242"/>
              <a:ext cx="2262351" cy="707886"/>
            </a:xfrm>
            <a:prstGeom prst="rect">
              <a:avLst/>
            </a:prstGeom>
            <a:noFill/>
          </p:spPr>
          <p:txBody>
            <a:bodyPr wrap="none" rtlCol="0">
              <a:spAutoFit/>
            </a:bodyPr>
            <a:lstStyle/>
            <a:p>
              <a:r>
                <a:rPr lang="en-US" sz="2000" dirty="0" smtClean="0">
                  <a:solidFill>
                    <a:schemeClr val="bg1"/>
                  </a:solidFill>
                </a:rPr>
                <a:t>It’s an illusion only</a:t>
              </a:r>
            </a:p>
            <a:p>
              <a:r>
                <a:rPr lang="en-US" sz="2000" dirty="0" smtClean="0">
                  <a:solidFill>
                    <a:schemeClr val="bg1"/>
                  </a:solidFill>
                </a:rPr>
                <a:t>I’m not afraid</a:t>
              </a:r>
              <a:endParaRPr lang="en-US" sz="2000" dirty="0">
                <a:solidFill>
                  <a:schemeClr val="bg1"/>
                </a:solidFill>
              </a:endParaRPr>
            </a:p>
          </p:txBody>
        </p:sp>
      </p:grpSp>
      <p:sp>
        <p:nvSpPr>
          <p:cNvPr id="20" name="TextBox 19"/>
          <p:cNvSpPr txBox="1"/>
          <p:nvPr/>
        </p:nvSpPr>
        <p:spPr>
          <a:xfrm>
            <a:off x="5037573" y="4941168"/>
            <a:ext cx="3718079" cy="1323439"/>
          </a:xfrm>
          <a:prstGeom prst="rect">
            <a:avLst/>
          </a:prstGeom>
          <a:noFill/>
        </p:spPr>
        <p:txBody>
          <a:bodyPr wrap="square" rtlCol="0">
            <a:spAutoFit/>
          </a:bodyPr>
          <a:lstStyle/>
          <a:p>
            <a:r>
              <a:rPr lang="en-US" sz="2000" dirty="0" smtClean="0"/>
              <a:t>It means the features A and B are </a:t>
            </a:r>
            <a:r>
              <a:rPr lang="en-US" sz="2000" b="1" dirty="0" smtClean="0">
                <a:solidFill>
                  <a:srgbClr val="0070C0"/>
                </a:solidFill>
              </a:rPr>
              <a:t>not useful </a:t>
            </a:r>
            <a:r>
              <a:rPr lang="en-US" sz="2000" dirty="0" smtClean="0"/>
              <a:t>in explaining the outcome and need to </a:t>
            </a:r>
            <a:r>
              <a:rPr lang="en-US" sz="2000" b="1" dirty="0" smtClean="0">
                <a:solidFill>
                  <a:srgbClr val="0070C0"/>
                </a:solidFill>
              </a:rPr>
              <a:t>find other features</a:t>
            </a:r>
            <a:endParaRPr lang="en-US" sz="2000" b="1" dirty="0">
              <a:solidFill>
                <a:srgbClr val="0070C0"/>
              </a:solidFill>
            </a:endParaRPr>
          </a:p>
        </p:txBody>
      </p:sp>
      <p:pic>
        <p:nvPicPr>
          <p:cNvPr id="1026" name="Picture 2" descr="Matplotlib Scatter Plot Color by Category in Python | kano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71" y="2420888"/>
            <a:ext cx="3981450" cy="26955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162845" y="3508794"/>
            <a:ext cx="1074205" cy="338554"/>
          </a:xfrm>
          <a:prstGeom prst="rect">
            <a:avLst/>
          </a:prstGeom>
          <a:noFill/>
        </p:spPr>
        <p:txBody>
          <a:bodyPr wrap="none" rtlCol="0">
            <a:spAutoFit/>
          </a:bodyPr>
          <a:lstStyle/>
          <a:p>
            <a:r>
              <a:rPr lang="en-US" sz="1600" dirty="0" smtClean="0"/>
              <a:t>Feature A</a:t>
            </a:r>
            <a:endParaRPr lang="en-US" sz="2000" dirty="0"/>
          </a:p>
        </p:txBody>
      </p:sp>
      <p:sp>
        <p:nvSpPr>
          <p:cNvPr id="15" name="TextBox 14"/>
          <p:cNvSpPr txBox="1"/>
          <p:nvPr/>
        </p:nvSpPr>
        <p:spPr>
          <a:xfrm>
            <a:off x="1976548" y="5140360"/>
            <a:ext cx="1085554" cy="338554"/>
          </a:xfrm>
          <a:prstGeom prst="rect">
            <a:avLst/>
          </a:prstGeom>
          <a:noFill/>
        </p:spPr>
        <p:txBody>
          <a:bodyPr wrap="none" rtlCol="0">
            <a:spAutoFit/>
          </a:bodyPr>
          <a:lstStyle/>
          <a:p>
            <a:r>
              <a:rPr lang="en-US" sz="1600" dirty="0" smtClean="0"/>
              <a:t>Feature B</a:t>
            </a:r>
            <a:endParaRPr lang="en-US" sz="2000" dirty="0"/>
          </a:p>
        </p:txBody>
      </p:sp>
    </p:spTree>
    <p:extLst>
      <p:ext uri="{BB962C8B-B14F-4D97-AF65-F5344CB8AC3E}">
        <p14:creationId xmlns:p14="http://schemas.microsoft.com/office/powerpoint/2010/main" val="231726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29309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420888"/>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1804754"/>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smtClean="0"/>
              <a:t>7. 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38132" y="2014090"/>
            <a:ext cx="3343742" cy="2629267"/>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6" name="TextBox 5"/>
          <p:cNvSpPr txBox="1"/>
          <p:nvPr/>
        </p:nvSpPr>
        <p:spPr>
          <a:xfrm>
            <a:off x="5724128" y="5421169"/>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6100496" y="4538127"/>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115548" y="2235682"/>
            <a:ext cx="3384376"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Values = [Down, Up]</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 box</a:t>
            </a:r>
          </a:p>
          <a:p>
            <a:pPr marL="285750" indent="-285750">
              <a:buFont typeface="Arial" panose="020B0604020202020204" pitchFamily="34" charset="0"/>
              <a:buChar char="•"/>
            </a:pPr>
            <a:r>
              <a:rPr lang="en-US" sz="1600" dirty="0" smtClean="0"/>
              <a:t>Up class is </a:t>
            </a:r>
            <a:r>
              <a:rPr lang="en-US" sz="1600" b="1" dirty="0" smtClean="0">
                <a:solidFill>
                  <a:srgbClr val="0070C0"/>
                </a:solidFill>
              </a:rPr>
              <a:t>blue box</a:t>
            </a:r>
            <a:endParaRPr lang="en-US" sz="1600" b="1" dirty="0">
              <a:solidFill>
                <a:srgbClr val="0070C0"/>
              </a:solidFill>
            </a:endParaRPr>
          </a:p>
          <a:p>
            <a:endParaRPr lang="en-US" sz="1600" dirty="0"/>
          </a:p>
        </p:txBody>
      </p:sp>
      <p:sp>
        <p:nvSpPr>
          <p:cNvPr id="9" name="TextBox 8"/>
          <p:cNvSpPr txBox="1"/>
          <p:nvPr/>
        </p:nvSpPr>
        <p:spPr>
          <a:xfrm>
            <a:off x="1036093" y="5013176"/>
            <a:ext cx="3600400" cy="1323439"/>
          </a:xfrm>
          <a:prstGeom prst="rect">
            <a:avLst/>
          </a:prstGeom>
          <a:solidFill>
            <a:schemeClr val="bg1"/>
          </a:solidFill>
        </p:spPr>
        <p:txBody>
          <a:bodyPr wrap="square" rtlCol="0">
            <a:spAutoFit/>
          </a:bodyPr>
          <a:lstStyle/>
          <a:p>
            <a:r>
              <a:rPr lang="en-US" sz="1600" b="1" dirty="0" smtClean="0"/>
              <a:t>Down</a:t>
            </a:r>
            <a:r>
              <a:rPr lang="en-US" sz="1600" dirty="0" smtClean="0"/>
              <a:t>: MF &lt;= 0.178</a:t>
            </a:r>
          </a:p>
          <a:p>
            <a:r>
              <a:rPr lang="en-US" sz="1600" b="1" dirty="0" smtClean="0"/>
              <a:t>Up</a:t>
            </a:r>
            <a:r>
              <a:rPr lang="en-US" sz="1600" dirty="0" smtClean="0"/>
              <a:t>: MF &gt; 0.178</a:t>
            </a:r>
          </a:p>
          <a:p>
            <a:endParaRPr lang="en-US" sz="1600" dirty="0"/>
          </a:p>
          <a:p>
            <a:r>
              <a:rPr lang="en-US" sz="1600" b="1" dirty="0"/>
              <a:t>Train Accuracy</a:t>
            </a:r>
            <a:r>
              <a:rPr lang="en-US" sz="1600" dirty="0"/>
              <a:t>: </a:t>
            </a:r>
            <a:r>
              <a:rPr lang="en-US" sz="1600" dirty="0" smtClean="0"/>
              <a:t>0.81 </a:t>
            </a:r>
            <a:br>
              <a:rPr lang="en-US" sz="1600" dirty="0" smtClean="0"/>
            </a:br>
            <a:r>
              <a:rPr lang="en-US" sz="1600" b="1" dirty="0" smtClean="0"/>
              <a:t>Test </a:t>
            </a:r>
            <a:r>
              <a:rPr lang="en-US" sz="1600" b="1" dirty="0"/>
              <a:t>Accuracy</a:t>
            </a:r>
            <a:r>
              <a:rPr lang="en-US" sz="1600" dirty="0"/>
              <a:t>: 0.68</a:t>
            </a:r>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7. Machine Learning Algorithm – Decision Tree</a:t>
            </a:r>
            <a:endParaRPr lang="en-US" kern="0" dirty="0"/>
          </a:p>
        </p:txBody>
      </p:sp>
      <p:grpSp>
        <p:nvGrpSpPr>
          <p:cNvPr id="7" name="Group 6"/>
          <p:cNvGrpSpPr/>
          <p:nvPr/>
        </p:nvGrpSpPr>
        <p:grpSpPr>
          <a:xfrm>
            <a:off x="971600" y="2060848"/>
            <a:ext cx="2664296" cy="2666036"/>
            <a:chOff x="971600" y="2060848"/>
            <a:chExt cx="2664296" cy="2666036"/>
          </a:xfrm>
        </p:grpSpPr>
        <p:sp>
          <p:nvSpPr>
            <p:cNvPr id="13" name="Oval 12"/>
            <p:cNvSpPr/>
            <p:nvPr/>
          </p:nvSpPr>
          <p:spPr bwMode="auto">
            <a:xfrm>
              <a:off x="1763688" y="2060848"/>
              <a:ext cx="1872208" cy="1193936"/>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7"/>
              <a:ext cx="1865886" cy="1225877"/>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6" name="Oval 15"/>
          <p:cNvSpPr/>
          <p:nvPr/>
        </p:nvSpPr>
        <p:spPr bwMode="auto">
          <a:xfrm>
            <a:off x="2771800" y="3501007"/>
            <a:ext cx="1610074" cy="1224138"/>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613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8. Hyper-parameter Tuning</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899592" y="4399108"/>
            <a:ext cx="6950940" cy="1477328"/>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hyper-parameter </a:t>
            </a:r>
            <a:r>
              <a:rPr lang="en-US" sz="1800" dirty="0" smtClean="0"/>
              <a:t>in our decision tree example</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899592" y="2466059"/>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pic>
        <p:nvPicPr>
          <p:cNvPr id="8" name="Picture 7"/>
          <p:cNvPicPr>
            <a:picLocks noChangeAspect="1"/>
          </p:cNvPicPr>
          <p:nvPr/>
        </p:nvPicPr>
        <p:blipFill>
          <a:blip r:embed="rId2"/>
          <a:stretch>
            <a:fillRect/>
          </a:stretch>
        </p:blipFill>
        <p:spPr>
          <a:xfrm>
            <a:off x="976211" y="2871602"/>
            <a:ext cx="5210902" cy="924054"/>
          </a:xfrm>
          <a:prstGeom prst="rect">
            <a:avLst/>
          </a:prstGeom>
        </p:spPr>
      </p:pic>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667903"/>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9552" y="5480546"/>
            <a:ext cx="3538548"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dirty="0" smtClean="0"/>
              <a:t>8. </a:t>
            </a:r>
            <a:r>
              <a:rPr lang="en-US" dirty="0"/>
              <a:t>Hyper-parameter Tuning</a:t>
            </a:r>
            <a:endParaRPr lang="en-US" kern="0" dirty="0"/>
          </a:p>
        </p:txBody>
      </p:sp>
      <p:grpSp>
        <p:nvGrpSpPr>
          <p:cNvPr id="7" name="Group 6"/>
          <p:cNvGrpSpPr/>
          <p:nvPr/>
        </p:nvGrpSpPr>
        <p:grpSpPr>
          <a:xfrm>
            <a:off x="-4539" y="1628801"/>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636913"/>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4" name="Rectangle 3"/>
          <p:cNvSpPr/>
          <p:nvPr/>
        </p:nvSpPr>
        <p:spPr>
          <a:xfrm>
            <a:off x="4355976" y="5661248"/>
            <a:ext cx="3024336" cy="584775"/>
          </a:xfrm>
          <a:prstGeom prst="rect">
            <a:avLst/>
          </a:prstGeom>
        </p:spPr>
        <p:txBody>
          <a:bodyPr wrap="square">
            <a:spAutoFit/>
          </a:bodyPr>
          <a:lstStyle/>
          <a:p>
            <a:r>
              <a:rPr lang="en-US" sz="1600" b="1" dirty="0"/>
              <a:t>Train Accuracy</a:t>
            </a:r>
            <a:r>
              <a:rPr lang="en-US" sz="1600" dirty="0"/>
              <a:t>: </a:t>
            </a:r>
            <a:r>
              <a:rPr lang="en-US" sz="1600" dirty="0" smtClean="0"/>
              <a:t>0.92 </a:t>
            </a:r>
            <a:r>
              <a:rPr lang="en-US" sz="1600" dirty="0"/>
              <a:t/>
            </a:r>
            <a:br>
              <a:rPr lang="en-US" sz="1600" dirty="0"/>
            </a:br>
            <a:r>
              <a:rPr lang="en-US" sz="1600" b="1" dirty="0"/>
              <a:t>Test Accuracy</a:t>
            </a:r>
            <a:r>
              <a:rPr lang="en-US" sz="1600" dirty="0"/>
              <a:t>: 0.68</a:t>
            </a:r>
          </a:p>
        </p:txBody>
      </p:sp>
      <p:sp>
        <p:nvSpPr>
          <p:cNvPr id="6" name="Rectangle 5"/>
          <p:cNvSpPr/>
          <p:nvPr/>
        </p:nvSpPr>
        <p:spPr>
          <a:xfrm>
            <a:off x="4810522" y="2093947"/>
            <a:ext cx="1726116" cy="830997"/>
          </a:xfrm>
          <a:prstGeom prst="rect">
            <a:avLst/>
          </a:prstGeom>
        </p:spPr>
        <p:txBody>
          <a:bodyPr wrap="square">
            <a:spAutoFit/>
          </a:bodyPr>
          <a:lstStyle/>
          <a:p>
            <a:r>
              <a:rPr lang="en-US" sz="1600" b="1" dirty="0"/>
              <a:t>Up</a:t>
            </a:r>
            <a:r>
              <a:rPr lang="en-US" sz="1600" dirty="0"/>
              <a:t>: MF &gt; 0.178 and L2 &gt; -0.538 and MF &gt; 0.433</a:t>
            </a:r>
          </a:p>
        </p:txBody>
      </p:sp>
      <p:sp useBgFill="1">
        <p:nvSpPr>
          <p:cNvPr id="2" name="TextBox 1"/>
          <p:cNvSpPr txBox="1"/>
          <p:nvPr/>
        </p:nvSpPr>
        <p:spPr>
          <a:xfrm>
            <a:off x="326977" y="1991742"/>
            <a:ext cx="1641972" cy="1077218"/>
          </a:xfrm>
          <a:prstGeom prst="rect">
            <a:avLst/>
          </a:prstGeom>
        </p:spPr>
        <p:txBody>
          <a:bodyPr wrap="square" rtlCol="0">
            <a:spAutoFit/>
          </a:bodyPr>
          <a:lstStyle/>
          <a:p>
            <a:r>
              <a:rPr lang="en-US" sz="1600" b="1" dirty="0" smtClean="0"/>
              <a:t>Down</a:t>
            </a:r>
            <a:r>
              <a:rPr lang="en-US" sz="1600" dirty="0" smtClean="0"/>
              <a:t>: MF&lt;=0.178 and L3&lt;=0.478 and MF&lt;=-0.106</a:t>
            </a:r>
          </a:p>
        </p:txBody>
      </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6" grpId="0"/>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2" name="TextBox 1"/>
          <p:cNvSpPr txBox="1"/>
          <p:nvPr/>
        </p:nvSpPr>
        <p:spPr>
          <a:xfrm>
            <a:off x="251520" y="1772816"/>
            <a:ext cx="7488832" cy="1015663"/>
          </a:xfrm>
          <a:prstGeom prst="rect">
            <a:avLst/>
          </a:prstGeom>
          <a:noFill/>
        </p:spPr>
        <p:txBody>
          <a:bodyPr wrap="square" rtlCol="0">
            <a:spAutoFit/>
          </a:bodyPr>
          <a:lstStyle/>
          <a:p>
            <a:r>
              <a:rPr lang="en-US" sz="2000" b="1" u="sng" dirty="0" smtClean="0"/>
              <a:t>“No Free </a:t>
            </a:r>
            <a:r>
              <a:rPr lang="en-US" sz="2000" b="1" u="sng" dirty="0"/>
              <a:t>L</a:t>
            </a:r>
            <a:r>
              <a:rPr lang="en-US" sz="2000" b="1" u="sng" dirty="0" smtClean="0"/>
              <a:t>unch</a:t>
            </a:r>
            <a:r>
              <a:rPr lang="en-US" sz="2000" b="1" u="sng" dirty="0"/>
              <a:t>” </a:t>
            </a:r>
            <a:r>
              <a:rPr lang="en-US" sz="2000" b="1" u="sng" dirty="0" smtClean="0"/>
              <a:t>theorem </a:t>
            </a:r>
          </a:p>
          <a:p>
            <a:r>
              <a:rPr lang="en-US" sz="2000" dirty="0" smtClean="0"/>
              <a:t>No </a:t>
            </a:r>
            <a:r>
              <a:rPr lang="en-US" sz="2000" dirty="0"/>
              <a:t>single machine learning algorithm is </a:t>
            </a:r>
            <a:r>
              <a:rPr lang="en-US" sz="2000" b="1" dirty="0">
                <a:solidFill>
                  <a:srgbClr val="0070C0"/>
                </a:solidFill>
              </a:rPr>
              <a:t>universally the best-performing</a:t>
            </a:r>
            <a:r>
              <a:rPr lang="en-US" sz="2000" dirty="0"/>
              <a:t> algorithm for all problems</a:t>
            </a:r>
          </a:p>
        </p:txBody>
      </p:sp>
      <p:pic>
        <p:nvPicPr>
          <p:cNvPr id="4" name="Picture 3"/>
          <p:cNvPicPr>
            <a:picLocks noChangeAspect="1"/>
          </p:cNvPicPr>
          <p:nvPr/>
        </p:nvPicPr>
        <p:blipFill>
          <a:blip r:embed="rId2"/>
          <a:stretch>
            <a:fillRect/>
          </a:stretch>
        </p:blipFill>
        <p:spPr>
          <a:xfrm>
            <a:off x="1770699" y="2996952"/>
            <a:ext cx="5033549" cy="3188793"/>
          </a:xfrm>
          <a:prstGeom prst="rect">
            <a:avLst/>
          </a:prstGeom>
        </p:spPr>
      </p:pic>
    </p:spTree>
    <p:extLst>
      <p:ext uri="{BB962C8B-B14F-4D97-AF65-F5344CB8AC3E}">
        <p14:creationId xmlns:p14="http://schemas.microsoft.com/office/powerpoint/2010/main" val="3468325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SVM (Support </a:t>
            </a:r>
            <a:r>
              <a:rPr lang="en-US" sz="1800" b="1" u="sng" dirty="0"/>
              <a:t>Vector </a:t>
            </a:r>
            <a:r>
              <a:rPr lang="en-US" sz="1800" b="1" u="sng" dirty="0" smtClean="0"/>
              <a:t>Machine) </a:t>
            </a:r>
          </a:p>
          <a:p>
            <a:endParaRPr lang="en-US" sz="1800" dirty="0"/>
          </a:p>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743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216390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066081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9. Model Selection</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827584" y="5097958"/>
            <a:ext cx="7056784" cy="923330"/>
          </a:xfrm>
          <a:prstGeom prst="rect">
            <a:avLst/>
          </a:prstGeom>
          <a:noFill/>
        </p:spPr>
        <p:txBody>
          <a:bodyPr wrap="square" rtlCol="0">
            <a:spAutoFit/>
          </a:bodyPr>
          <a:lstStyle/>
          <a:p>
            <a:r>
              <a:rPr lang="en-US" sz="1800" dirty="0" smtClean="0"/>
              <a:t>If Decision Tree and Support Vector Machine has </a:t>
            </a:r>
            <a:r>
              <a:rPr lang="en-US" sz="1800" b="1" dirty="0" smtClean="0">
                <a:solidFill>
                  <a:srgbClr val="0070C0"/>
                </a:solidFill>
              </a:rPr>
              <a:t>similar training time and train/test accuracy</a:t>
            </a:r>
            <a:r>
              <a:rPr lang="en-US" sz="1800" dirty="0" smtClean="0"/>
              <a:t>, which model to choose? </a:t>
            </a:r>
            <a:endParaRPr lang="en-US" sz="1800" dirty="0"/>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805264"/>
            <a:ext cx="4287071" cy="400110"/>
          </a:xfrm>
          <a:prstGeom prst="rect">
            <a:avLst/>
          </a:prstGeom>
          <a:noFill/>
        </p:spPr>
        <p:txBody>
          <a:bodyPr wrap="none" rtlCol="0">
            <a:spAutoFit/>
          </a:bodyPr>
          <a:lstStyle/>
          <a:p>
            <a:r>
              <a:rPr lang="en-US" sz="2000" dirty="0" smtClean="0"/>
              <a:t>Decision Tree is more </a:t>
            </a:r>
            <a:r>
              <a:rPr lang="en-US" sz="2000" b="1" u="sng" dirty="0" smtClean="0">
                <a:solidFill>
                  <a:srgbClr val="0070C0"/>
                </a:solidFill>
              </a:rPr>
              <a:t>interpretable</a:t>
            </a:r>
            <a:endParaRPr lang="en-US" sz="2000" b="1" u="sng" dirty="0">
              <a:solidFill>
                <a:srgbClr val="0070C0"/>
              </a:solidFill>
            </a:endParaRPr>
          </a:p>
        </p:txBody>
      </p:sp>
      <p:sp>
        <p:nvSpPr>
          <p:cNvPr id="4" name="TextBox 3"/>
          <p:cNvSpPr txBox="1"/>
          <p:nvPr/>
        </p:nvSpPr>
        <p:spPr>
          <a:xfrm>
            <a:off x="687691" y="4629164"/>
            <a:ext cx="3408434" cy="307777"/>
          </a:xfrm>
          <a:prstGeom prst="rect">
            <a:avLst/>
          </a:prstGeom>
          <a:noFill/>
        </p:spPr>
        <p:txBody>
          <a:bodyPr wrap="none" rtlCol="0">
            <a:spAutoFit/>
          </a:bodyPr>
          <a:lstStyle/>
          <a:p>
            <a:r>
              <a:rPr lang="en-US" sz="1400" dirty="0"/>
              <a:t>Train Accuracy: </a:t>
            </a:r>
            <a:r>
              <a:rPr lang="en-US" sz="1400" dirty="0" smtClean="0"/>
              <a:t>0.92 </a:t>
            </a:r>
            <a:r>
              <a:rPr lang="en-US" sz="1400" dirty="0"/>
              <a:t>Test Accuracy: 0.68</a:t>
            </a:r>
          </a:p>
        </p:txBody>
      </p:sp>
      <p:sp>
        <p:nvSpPr>
          <p:cNvPr id="12" name="TextBox 11"/>
          <p:cNvSpPr txBox="1"/>
          <p:nvPr/>
        </p:nvSpPr>
        <p:spPr>
          <a:xfrm>
            <a:off x="4687948" y="4636278"/>
            <a:ext cx="3408434" cy="307777"/>
          </a:xfrm>
          <a:prstGeom prst="rect">
            <a:avLst/>
          </a:prstGeom>
          <a:noFill/>
        </p:spPr>
        <p:txBody>
          <a:bodyPr wrap="none" rtlCol="0">
            <a:spAutoFit/>
          </a:bodyPr>
          <a:lstStyle/>
          <a:p>
            <a:r>
              <a:rPr lang="en-US" sz="1400" dirty="0"/>
              <a:t>Train Accuracy: </a:t>
            </a:r>
            <a:r>
              <a:rPr lang="en-US" sz="1400" dirty="0" smtClean="0"/>
              <a:t>0.88 </a:t>
            </a:r>
            <a:r>
              <a:rPr lang="en-US" sz="1400" dirty="0"/>
              <a:t>Test Accuracy: </a:t>
            </a:r>
            <a:r>
              <a:rPr lang="en-US" sz="1400" dirty="0" smtClean="0"/>
              <a:t>0.72</a:t>
            </a:r>
            <a:endParaRPr lang="en-US" sz="1400" dirty="0"/>
          </a:p>
        </p:txBody>
      </p:sp>
    </p:spTree>
    <p:extLst>
      <p:ext uri="{BB962C8B-B14F-4D97-AF65-F5344CB8AC3E}">
        <p14:creationId xmlns:p14="http://schemas.microsoft.com/office/powerpoint/2010/main" val="23811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t>
            </a:r>
            <a:r>
              <a:rPr lang="en-US" sz="1800" b="1" dirty="0" smtClean="0">
                <a:solidFill>
                  <a:srgbClr val="0070C0"/>
                </a:solidFill>
              </a:rPr>
              <a:t>test</a:t>
            </a:r>
            <a:r>
              <a:rPr lang="en-US" sz="1800" b="1" dirty="0" smtClean="0"/>
              <a:t>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a:t>
            </a:r>
            <a:endParaRPr lang="en-US" sz="1800" b="1" dirty="0" smtClean="0"/>
          </a:p>
          <a:p>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517232"/>
            <a:ext cx="7856042" cy="830997"/>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p>
          <a:p>
            <a:r>
              <a:rPr lang="en-US" sz="1600" dirty="0" smtClean="0"/>
              <a:t>Other metrics like </a:t>
            </a:r>
            <a:r>
              <a:rPr lang="en-US" sz="1600" b="1" dirty="0" smtClean="0">
                <a:solidFill>
                  <a:srgbClr val="0070C0"/>
                </a:solidFill>
              </a:rPr>
              <a:t>Precision, Recall, F1</a:t>
            </a:r>
            <a:r>
              <a:rPr lang="en-US" sz="1600" dirty="0" smtClean="0"/>
              <a:t> etc.</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7" name="Content Placeholder 1"/>
          <p:cNvSpPr txBox="1">
            <a:spLocks/>
          </p:cNvSpPr>
          <p:nvPr/>
        </p:nvSpPr>
        <p:spPr>
          <a:xfrm>
            <a:off x="2771800" y="4653136"/>
            <a:ext cx="396044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15616" y="5445224"/>
            <a:ext cx="6408712"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6" name="TextBox 5"/>
          <p:cNvSpPr txBox="1"/>
          <p:nvPr/>
        </p:nvSpPr>
        <p:spPr>
          <a:xfrm>
            <a:off x="2267744" y="4728046"/>
            <a:ext cx="3538548" cy="1077218"/>
          </a:xfrm>
          <a:prstGeom prst="rect">
            <a:avLst/>
          </a:prstGeom>
          <a:solidFill>
            <a:schemeClr val="bg1"/>
          </a:solidFill>
        </p:spPr>
        <p:txBody>
          <a:bodyPr wrap="square" rtlCol="0">
            <a:spAutoFit/>
          </a:bodyPr>
          <a:lstStyle/>
          <a:p>
            <a:r>
              <a:rPr lang="en-US" sz="1600" b="1" u="sng" dirty="0" smtClean="0"/>
              <a:t>Decision Tree Model</a:t>
            </a:r>
          </a:p>
          <a:p>
            <a:r>
              <a:rPr lang="en-US" sz="1600" b="1" dirty="0" smtClean="0"/>
              <a:t>Down</a:t>
            </a:r>
            <a:r>
              <a:rPr lang="en-US" sz="1600" dirty="0" smtClean="0"/>
              <a:t>: L3 &lt;=0.478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3668133948"/>
              </p:ext>
            </p:extLst>
          </p:nvPr>
        </p:nvGraphicFramePr>
        <p:xfrm>
          <a:off x="2195736" y="1844824"/>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688493821"/>
              </p:ext>
            </p:extLst>
          </p:nvPr>
        </p:nvGraphicFramePr>
        <p:xfrm>
          <a:off x="1547664" y="3645845"/>
          <a:ext cx="5616624" cy="670988"/>
        </p:xfrm>
        <a:graphic>
          <a:graphicData uri="http://schemas.openxmlformats.org/drawingml/2006/table">
            <a:tbl>
              <a:tblPr firstRow="1" bandRow="1">
                <a:tableStyleId>{073A0DAA-6AF3-43AB-8588-CEC1D06C72B9}</a:tableStyleId>
              </a:tblPr>
              <a:tblGrid>
                <a:gridCol w="1404156">
                  <a:extLst>
                    <a:ext uri="{9D8B030D-6E8A-4147-A177-3AD203B41FA5}">
                      <a16:colId xmlns:a16="http://schemas.microsoft.com/office/drawing/2014/main" val="3598519780"/>
                    </a:ext>
                  </a:extLst>
                </a:gridCol>
                <a:gridCol w="1404156">
                  <a:extLst>
                    <a:ext uri="{9D8B030D-6E8A-4147-A177-3AD203B41FA5}">
                      <a16:colId xmlns:a16="http://schemas.microsoft.com/office/drawing/2014/main" val="4088203876"/>
                    </a:ext>
                  </a:extLst>
                </a:gridCol>
                <a:gridCol w="1404156">
                  <a:extLst>
                    <a:ext uri="{9D8B030D-6E8A-4147-A177-3AD203B41FA5}">
                      <a16:colId xmlns:a16="http://schemas.microsoft.com/office/drawing/2014/main" val="1965252659"/>
                    </a:ext>
                  </a:extLst>
                </a:gridCol>
                <a:gridCol w="1404156">
                  <a:extLst>
                    <a:ext uri="{9D8B030D-6E8A-4147-A177-3AD203B41FA5}">
                      <a16:colId xmlns:a16="http://schemas.microsoft.com/office/drawing/2014/main" val="1552899543"/>
                    </a:ext>
                  </a:extLst>
                </a:gridCol>
              </a:tblGrid>
              <a:tr h="335494">
                <a:tc>
                  <a:txBody>
                    <a:bodyPr/>
                    <a:lstStyle/>
                    <a:p>
                      <a:r>
                        <a:rPr lang="en-US" sz="1400" dirty="0" smtClean="0"/>
                        <a:t>L1</a:t>
                      </a:r>
                      <a:endParaRPr lang="en-US" sz="1400" dirty="0"/>
                    </a:p>
                  </a:txBody>
                  <a:tcPr/>
                </a:tc>
                <a:tc>
                  <a:txBody>
                    <a:bodyPr/>
                    <a:lstStyle/>
                    <a:p>
                      <a:r>
                        <a:rPr lang="en-US" sz="1400" dirty="0" smtClean="0"/>
                        <a:t>L2</a:t>
                      </a:r>
                      <a:endParaRPr lang="en-US" sz="1400" dirty="0"/>
                    </a:p>
                  </a:txBody>
                  <a:tcPr/>
                </a:tc>
                <a:tc>
                  <a:txBody>
                    <a:bodyPr/>
                    <a:lstStyle/>
                    <a:p>
                      <a:r>
                        <a:rPr lang="en-US" sz="1400" dirty="0" smtClean="0"/>
                        <a:t>L3</a:t>
                      </a:r>
                      <a:endParaRPr lang="en-US" sz="1400" dirty="0"/>
                    </a:p>
                  </a:txBody>
                  <a:tcPr/>
                </a:tc>
                <a:tc>
                  <a:txBody>
                    <a:bodyPr/>
                    <a:lstStyle/>
                    <a:p>
                      <a:r>
                        <a:rPr lang="en-US" sz="1400" dirty="0" smtClean="0"/>
                        <a:t>MF</a:t>
                      </a:r>
                      <a:endParaRPr lang="en-US" sz="1400" dirty="0"/>
                    </a:p>
                  </a:txBody>
                  <a:tcPr/>
                </a:tc>
                <a:extLst>
                  <a:ext uri="{0D108BD9-81ED-4DB2-BD59-A6C34878D82A}">
                    <a16:rowId xmlns:a16="http://schemas.microsoft.com/office/drawing/2014/main" val="618522594"/>
                  </a:ext>
                </a:extLst>
              </a:tr>
              <a:tr h="335494">
                <a:tc>
                  <a:txBody>
                    <a:bodyPr/>
                    <a:lstStyle/>
                    <a:p>
                      <a:r>
                        <a:rPr lang="en-US" sz="1400" dirty="0" smtClean="0"/>
                        <a:t>0.15</a:t>
                      </a:r>
                      <a:endParaRPr lang="en-US" sz="1400" dirty="0"/>
                    </a:p>
                  </a:txBody>
                  <a:tcPr/>
                </a:tc>
                <a:tc>
                  <a:txBody>
                    <a:bodyPr/>
                    <a:lstStyle/>
                    <a:p>
                      <a:r>
                        <a:rPr lang="en-US" sz="1400" dirty="0" smtClean="0"/>
                        <a:t>0.03</a:t>
                      </a:r>
                      <a:endParaRPr lang="en-US" sz="1400" dirty="0"/>
                    </a:p>
                  </a:txBody>
                  <a:tcPr/>
                </a:tc>
                <a:tc>
                  <a:txBody>
                    <a:bodyPr/>
                    <a:lstStyle/>
                    <a:p>
                      <a:r>
                        <a:rPr lang="en-US" sz="1400" dirty="0" smtClean="0"/>
                        <a:t>-0.32</a:t>
                      </a:r>
                      <a:endParaRPr lang="en-US" sz="1400" dirty="0"/>
                    </a:p>
                  </a:txBody>
                  <a:tcPr/>
                </a:tc>
                <a:tc>
                  <a:txBody>
                    <a:bodyPr/>
                    <a:lstStyle/>
                    <a:p>
                      <a:r>
                        <a:rPr lang="en-US" sz="1400" dirty="0" smtClean="0"/>
                        <a:t>0.453</a:t>
                      </a:r>
                      <a:endParaRPr lang="en-US" sz="1400" dirty="0"/>
                    </a:p>
                  </a:txBody>
                  <a:tcPr/>
                </a:tc>
                <a:extLst>
                  <a:ext uri="{0D108BD9-81ED-4DB2-BD59-A6C34878D82A}">
                    <a16:rowId xmlns:a16="http://schemas.microsoft.com/office/drawing/2014/main" val="935181816"/>
                  </a:ext>
                </a:extLst>
              </a:tr>
            </a:tbl>
          </a:graphicData>
        </a:graphic>
      </p:graphicFrame>
      <p:sp>
        <p:nvSpPr>
          <p:cNvPr id="8" name="Down Arrow 7"/>
          <p:cNvSpPr/>
          <p:nvPr/>
        </p:nvSpPr>
        <p:spPr bwMode="auto">
          <a:xfrm>
            <a:off x="4139952" y="3341964"/>
            <a:ext cx="360040" cy="21602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Down Arrow 9"/>
          <p:cNvSpPr/>
          <p:nvPr/>
        </p:nvSpPr>
        <p:spPr bwMode="auto">
          <a:xfrm>
            <a:off x="4139952" y="4411408"/>
            <a:ext cx="360040" cy="21602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Cloud 13"/>
          <p:cNvSpPr/>
          <p:nvPr/>
        </p:nvSpPr>
        <p:spPr bwMode="auto">
          <a:xfrm>
            <a:off x="5868144" y="4838091"/>
            <a:ext cx="1872208" cy="882045"/>
          </a:xfrm>
          <a:prstGeom prst="cloud">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Predicted</a:t>
            </a:r>
            <a:r>
              <a:rPr kumimoji="0" lang="en-US" sz="1800" b="0" i="0" u="none" strike="noStrike" cap="none" normalizeH="0" dirty="0" smtClean="0">
                <a:ln>
                  <a:noFill/>
                </a:ln>
                <a:solidFill>
                  <a:srgbClr val="000000"/>
                </a:solidFill>
                <a:effectLst/>
                <a:latin typeface="Arial" charset="0"/>
                <a:ea typeface="ＭＳ Ｐゴシック" charset="0"/>
                <a:cs typeface="ＭＳ Ｐゴシック" charset="0"/>
              </a:rPr>
              <a:t> </a:t>
            </a:r>
            <a:r>
              <a:rPr kumimoji="0" lang="en-US" sz="1800" b="1" i="0" u="none" strike="noStrike" cap="none" normalizeH="0" dirty="0" smtClean="0">
                <a:ln>
                  <a:noFill/>
                </a:ln>
                <a:solidFill>
                  <a:srgbClr val="0070C0"/>
                </a:solidFill>
                <a:effectLst/>
                <a:latin typeface="Arial" charset="0"/>
                <a:ea typeface="ＭＳ Ｐゴシック" charset="0"/>
                <a:cs typeface="ＭＳ Ｐゴシック" charset="0"/>
              </a:rPr>
              <a:t>Up</a:t>
            </a:r>
            <a:endParaRPr kumimoji="0" lang="en-US" sz="18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2318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pic>
        <p:nvPicPr>
          <p:cNvPr id="1026" name="Picture 2" descr="Sicbo Big Small Electronic rechargable device sic bo mat | Lazada Singap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3147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1844824"/>
            <a:ext cx="4392514" cy="2246769"/>
          </a:xfrm>
          <a:prstGeom prst="rect">
            <a:avLst/>
          </a:prstGeom>
          <a:noFill/>
        </p:spPr>
        <p:txBody>
          <a:bodyPr wrap="square" rtlCol="0">
            <a:spAutoFit/>
          </a:bodyPr>
          <a:lstStyle/>
          <a:p>
            <a:r>
              <a:rPr lang="en-US" sz="2000" dirty="0" smtClean="0"/>
              <a:t>Back to the original question : </a:t>
            </a:r>
          </a:p>
          <a:p>
            <a:r>
              <a:rPr lang="en-US" sz="2000" dirty="0" smtClean="0"/>
              <a:t>Is </a:t>
            </a:r>
            <a:r>
              <a:rPr lang="en-US" sz="2000" b="1" u="sng" dirty="0">
                <a:solidFill>
                  <a:srgbClr val="0070C0"/>
                </a:solidFill>
              </a:rPr>
              <a:t>68% accuracy good enough</a:t>
            </a:r>
            <a:r>
              <a:rPr lang="en-US" sz="2000" dirty="0">
                <a:solidFill>
                  <a:srgbClr val="0070C0"/>
                </a:solidFill>
              </a:rPr>
              <a:t> </a:t>
            </a:r>
            <a:r>
              <a:rPr lang="en-US" sz="2000" dirty="0"/>
              <a:t>for trading</a:t>
            </a:r>
            <a:r>
              <a:rPr lang="en-US" sz="2000" dirty="0" smtClean="0"/>
              <a:t>?</a:t>
            </a:r>
          </a:p>
          <a:p>
            <a:endParaRPr lang="en-US" sz="2000" dirty="0"/>
          </a:p>
          <a:p>
            <a:r>
              <a:rPr lang="en-US" sz="2000" dirty="0" smtClean="0"/>
              <a:t>We can predict stock goes up/down in the next move with 68% accuracy</a:t>
            </a:r>
            <a:endParaRPr lang="en-US" sz="2000" dirty="0"/>
          </a:p>
          <a:p>
            <a:endParaRPr lang="en-US" sz="2000" dirty="0"/>
          </a:p>
        </p:txBody>
      </p:sp>
    </p:spTree>
    <p:extLst>
      <p:ext uri="{BB962C8B-B14F-4D97-AF65-F5344CB8AC3E}">
        <p14:creationId xmlns:p14="http://schemas.microsoft.com/office/powerpoint/2010/main" val="19704493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 (Ask Price)</a:t>
            </a:r>
            <a:endParaRPr lang="en-US" sz="1800" b="1" u="sng" dirty="0">
              <a:solidFill>
                <a:srgbClr val="0070C0"/>
              </a:solidFill>
            </a:endParaRPr>
          </a:p>
        </p:txBody>
      </p:sp>
      <p:sp>
        <p:nvSpPr>
          <p:cNvPr id="9" name="TextBox 8"/>
          <p:cNvSpPr txBox="1"/>
          <p:nvPr/>
        </p:nvSpPr>
        <p:spPr>
          <a:xfrm>
            <a:off x="323528" y="5589240"/>
            <a:ext cx="8568952"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 (Bid Price)</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
        <p:nvSpPr>
          <p:cNvPr id="4" name="Oval 3"/>
          <p:cNvSpPr/>
          <p:nvPr/>
        </p:nvSpPr>
        <p:spPr bwMode="auto">
          <a:xfrm>
            <a:off x="4355976" y="2564904"/>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3347864" y="4221088"/>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4" name="TextBox 3"/>
          <p:cNvSpPr txBox="1"/>
          <p:nvPr/>
        </p:nvSpPr>
        <p:spPr>
          <a:xfrm>
            <a:off x="323528" y="1700808"/>
            <a:ext cx="6120680" cy="707886"/>
          </a:xfrm>
          <a:prstGeom prst="rect">
            <a:avLst/>
          </a:prstGeom>
          <a:noFill/>
        </p:spPr>
        <p:txBody>
          <a:bodyPr wrap="square" rtlCol="0">
            <a:spAutoFit/>
          </a:bodyPr>
          <a:lstStyle/>
          <a:p>
            <a:r>
              <a:rPr lang="en-US" sz="2000" dirty="0" smtClean="0"/>
              <a:t>So the model is </a:t>
            </a:r>
            <a:r>
              <a:rPr lang="en-US" sz="2000" b="1" dirty="0" smtClean="0">
                <a:solidFill>
                  <a:srgbClr val="0070C0"/>
                </a:solidFill>
              </a:rPr>
              <a:t>useless</a:t>
            </a:r>
            <a:r>
              <a:rPr lang="en-US" sz="2000" dirty="0" smtClean="0"/>
              <a:t> and </a:t>
            </a:r>
            <a:r>
              <a:rPr lang="en-US" sz="2000" b="1" dirty="0" smtClean="0">
                <a:solidFill>
                  <a:srgbClr val="0070C0"/>
                </a:solidFill>
              </a:rPr>
              <a:t>waste of time</a:t>
            </a:r>
            <a:r>
              <a:rPr lang="en-US" sz="2000" dirty="0" smtClean="0"/>
              <a:t>? </a:t>
            </a:r>
            <a:endParaRPr lang="en-US" sz="2000" dirty="0"/>
          </a:p>
          <a:p>
            <a:endParaRPr lang="en-US" sz="2000" dirty="0"/>
          </a:p>
        </p:txBody>
      </p:sp>
      <p:grpSp>
        <p:nvGrpSpPr>
          <p:cNvPr id="10" name="Group 9"/>
          <p:cNvGrpSpPr/>
          <p:nvPr/>
        </p:nvGrpSpPr>
        <p:grpSpPr>
          <a:xfrm>
            <a:off x="1259632" y="2204864"/>
            <a:ext cx="6192688" cy="4020111"/>
            <a:chOff x="1259632" y="2204864"/>
            <a:chExt cx="6192688" cy="4020111"/>
          </a:xfrm>
        </p:grpSpPr>
        <p:pic>
          <p:nvPicPr>
            <p:cNvPr id="6" name="Picture 5"/>
            <p:cNvPicPr>
              <a:picLocks noChangeAspect="1"/>
            </p:cNvPicPr>
            <p:nvPr/>
          </p:nvPicPr>
          <p:blipFill>
            <a:blip r:embed="rId2"/>
            <a:stretch>
              <a:fillRect/>
            </a:stretch>
          </p:blipFill>
          <p:spPr>
            <a:xfrm>
              <a:off x="1259632" y="2204864"/>
              <a:ext cx="6087325" cy="4020111"/>
            </a:xfrm>
            <a:prstGeom prst="rect">
              <a:avLst/>
            </a:prstGeom>
          </p:spPr>
        </p:pic>
        <p:sp>
          <p:nvSpPr>
            <p:cNvPr id="7" name="TextBox 6"/>
            <p:cNvSpPr txBox="1"/>
            <p:nvPr/>
          </p:nvSpPr>
          <p:spPr>
            <a:xfrm>
              <a:off x="1259632" y="4983559"/>
              <a:ext cx="6192688" cy="461665"/>
            </a:xfrm>
            <a:prstGeom prst="rect">
              <a:avLst/>
            </a:prstGeom>
            <a:solidFill>
              <a:schemeClr val="bg1"/>
            </a:solidFill>
          </p:spPr>
          <p:txBody>
            <a:bodyPr wrap="square" rtlCol="0">
              <a:spAutoFit/>
            </a:bodyPr>
            <a:lstStyle/>
            <a:p>
              <a:r>
                <a:rPr lang="zh-TW" altLang="en-US" dirty="0"/>
                <a:t>咁係因為你悲觀 </a:t>
              </a:r>
              <a:r>
                <a:rPr lang="zh-TW" altLang="en-US" dirty="0" smtClean="0"/>
                <a:t>我</a:t>
              </a:r>
              <a:r>
                <a:rPr lang="zh-TW" altLang="en-US" dirty="0"/>
                <a:t>睇</a:t>
              </a:r>
              <a:r>
                <a:rPr lang="zh-TW" altLang="en-US" dirty="0" smtClean="0"/>
                <a:t>到由</a:t>
              </a:r>
              <a:r>
                <a:rPr lang="zh-TW" altLang="en-US" dirty="0"/>
                <a:t>治及興帶嚟嘅好處</a:t>
              </a:r>
              <a:endParaRPr lang="en-US" dirty="0"/>
            </a:p>
          </p:txBody>
        </p:sp>
        <p:cxnSp>
          <p:nvCxnSpPr>
            <p:cNvPr id="9" name="Straight Connector 8"/>
            <p:cNvCxnSpPr/>
            <p:nvPr/>
          </p:nvCxnSpPr>
          <p:spPr bwMode="auto">
            <a:xfrm>
              <a:off x="4499992" y="5244008"/>
              <a:ext cx="1224136" cy="0"/>
            </a:xfrm>
            <a:prstGeom prst="line">
              <a:avLst/>
            </a:prstGeom>
            <a:solidFill>
              <a:schemeClr val="accent1"/>
            </a:solidFill>
            <a:ln w="2857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p:nvPr/>
          </p:nvSpPr>
          <p:spPr>
            <a:xfrm>
              <a:off x="1259632" y="5631631"/>
              <a:ext cx="6192688" cy="400110"/>
            </a:xfrm>
            <a:prstGeom prst="rect">
              <a:avLst/>
            </a:prstGeom>
            <a:solidFill>
              <a:schemeClr val="bg1"/>
            </a:solidFill>
          </p:spPr>
          <p:txBody>
            <a:bodyPr wrap="square" rtlCol="0">
              <a:spAutoFit/>
            </a:bodyPr>
            <a:lstStyle/>
            <a:p>
              <a:r>
                <a:rPr lang="en-US" sz="2000" dirty="0" smtClean="0"/>
                <a:t>It’s because you’re pessimistic, I can see the benefits</a:t>
              </a:r>
              <a:endParaRPr lang="en-US" sz="2000" dirty="0"/>
            </a:p>
          </p:txBody>
        </p:sp>
        <p:sp>
          <p:nvSpPr>
            <p:cNvPr id="12" name="TextBox 11"/>
            <p:cNvSpPr txBox="1"/>
            <p:nvPr/>
          </p:nvSpPr>
          <p:spPr>
            <a:xfrm>
              <a:off x="4267291" y="4581128"/>
              <a:ext cx="1744869" cy="461665"/>
            </a:xfrm>
            <a:prstGeom prst="rect">
              <a:avLst/>
            </a:prstGeom>
            <a:solidFill>
              <a:schemeClr val="bg1"/>
            </a:solidFill>
          </p:spPr>
          <p:txBody>
            <a:bodyPr wrap="square" rtlCol="0">
              <a:spAutoFit/>
            </a:bodyPr>
            <a:lstStyle/>
            <a:p>
              <a:r>
                <a:rPr lang="zh-TW" altLang="en-US" dirty="0" smtClean="0"/>
                <a:t>估</a:t>
              </a:r>
              <a:r>
                <a:rPr lang="zh-TW" altLang="en-US" dirty="0"/>
                <a:t>短期升跌</a:t>
              </a:r>
              <a:endParaRPr lang="en-US" dirty="0"/>
            </a:p>
          </p:txBody>
        </p:sp>
      </p:grpSp>
    </p:spTree>
    <p:extLst>
      <p:ext uri="{BB962C8B-B14F-4D97-AF65-F5344CB8AC3E}">
        <p14:creationId xmlns:p14="http://schemas.microsoft.com/office/powerpoint/2010/main" val="29740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a:t>
            </a:r>
            <a:r>
              <a:rPr lang="en-US" sz="1600" b="1" dirty="0">
                <a:solidFill>
                  <a:srgbClr val="0070C0"/>
                </a:solidFill>
              </a:rPr>
              <a:t>institutional</a:t>
            </a:r>
            <a:r>
              <a:rPr lang="en-US" sz="1600" dirty="0" smtClean="0"/>
              <a:t> </a:t>
            </a:r>
            <a:r>
              <a:rPr lang="en-US" sz="1600" b="1" dirty="0" smtClean="0">
                <a:solidFill>
                  <a:srgbClr val="0070C0"/>
                </a:solidFill>
              </a:rPr>
              <a:t>Execution </a:t>
            </a:r>
            <a:r>
              <a:rPr lang="en-US" sz="1600" b="1" dirty="0" err="1" smtClean="0">
                <a:solidFill>
                  <a:srgbClr val="0070C0"/>
                </a:solidFill>
              </a:rPr>
              <a:t>Algos</a:t>
            </a:r>
            <a:r>
              <a:rPr lang="en-US" sz="1600" b="1" dirty="0" smtClean="0">
                <a:solidFill>
                  <a:srgbClr val="0070C0"/>
                </a:solidFill>
              </a:rPr>
              <a:t> for working a large order over the day</a:t>
            </a:r>
            <a:r>
              <a:rPr lang="en-US" sz="1600" dirty="0"/>
              <a:t> </a:t>
            </a:r>
            <a:r>
              <a:rPr lang="en-US" sz="1600" dirty="0" smtClean="0"/>
              <a:t>(e.g. </a:t>
            </a:r>
            <a:r>
              <a:rPr lang="en-US" sz="1600" b="1" dirty="0" smtClean="0">
                <a:solidFill>
                  <a:srgbClr val="0070C0"/>
                </a:solidFill>
              </a:rPr>
              <a:t>VWAP)</a:t>
            </a:r>
            <a:r>
              <a:rPr lang="en-US" sz="1600" dirty="0" smtClean="0"/>
              <a:t> </a:t>
            </a:r>
            <a:r>
              <a:rPr lang="en-US" sz="1600" dirty="0"/>
              <a:t>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12. Conclusions and Takeaways</a:t>
            </a:r>
            <a:endParaRPr lang="en-US" dirty="0"/>
          </a:p>
        </p:txBody>
      </p:sp>
      <p:sp>
        <p:nvSpPr>
          <p:cNvPr id="7" name="Content Placeholder 1"/>
          <p:cNvSpPr txBox="1">
            <a:spLocks/>
          </p:cNvSpPr>
          <p:nvPr/>
        </p:nvSpPr>
        <p:spPr>
          <a:xfrm>
            <a:off x="251520" y="1628800"/>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other TA features such as SMA, RSI for </a:t>
            </a:r>
            <a:r>
              <a:rPr lang="en-US" sz="1600" dirty="0"/>
              <a:t>longer </a:t>
            </a:r>
            <a:r>
              <a:rPr lang="en-US" sz="1600" dirty="0" smtClean="0"/>
              <a:t>time horizon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dirty="0"/>
              <a:t>learn the </a:t>
            </a:r>
            <a:r>
              <a:rPr lang="en-US" sz="1600" b="1" dirty="0">
                <a:solidFill>
                  <a:srgbClr val="0070C0"/>
                </a:solidFill>
              </a:rPr>
              <a:t>relationship </a:t>
            </a:r>
            <a:r>
              <a:rPr lang="en-US" sz="1600" b="1" dirty="0" smtClean="0">
                <a:solidFill>
                  <a:srgbClr val="0070C0"/>
                </a:solidFill>
              </a:rPr>
              <a:t>between the input features and the target</a:t>
            </a:r>
            <a:r>
              <a:rPr lang="en-US" sz="1600" dirty="0" smtClean="0"/>
              <a:t>. </a:t>
            </a:r>
            <a:r>
              <a:rPr lang="en-US" sz="1600" b="1" dirty="0" smtClean="0">
                <a:solidFill>
                  <a:srgbClr val="0070C0"/>
                </a:solidFill>
              </a:rPr>
              <a:t>If there are well-known relationship (rules or formulas) between them, </a:t>
            </a:r>
            <a:r>
              <a:rPr lang="en-US" sz="1600" b="1" dirty="0">
                <a:solidFill>
                  <a:srgbClr val="0070C0"/>
                </a:solidFill>
              </a:rPr>
              <a:t>no </a:t>
            </a:r>
            <a:r>
              <a:rPr lang="en-US" sz="1600" b="1" dirty="0" smtClean="0">
                <a:solidFill>
                  <a:srgbClr val="0070C0"/>
                </a:solidFill>
              </a:rPr>
              <a:t>need to use ML</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If the input and target </a:t>
            </a:r>
            <a:r>
              <a:rPr lang="en-US" sz="1600" b="1" dirty="0" smtClean="0">
                <a:solidFill>
                  <a:srgbClr val="0070C0"/>
                </a:solidFill>
              </a:rPr>
              <a:t>relationship doesn’t exist</a:t>
            </a:r>
            <a:r>
              <a:rPr lang="en-US" sz="1600" b="1" dirty="0">
                <a:solidFill>
                  <a:srgbClr val="0070C0"/>
                </a:solidFill>
              </a:rPr>
              <a:t>, </a:t>
            </a:r>
            <a:r>
              <a:rPr lang="en-US" sz="1600" b="1" dirty="0" smtClean="0">
                <a:solidFill>
                  <a:srgbClr val="0070C0"/>
                </a:solidFill>
              </a:rPr>
              <a:t>the </a:t>
            </a:r>
            <a:r>
              <a:rPr lang="en-US" sz="1600" b="1" dirty="0">
                <a:solidFill>
                  <a:srgbClr val="0070C0"/>
                </a:solidFill>
              </a:rPr>
              <a:t>ML models </a:t>
            </a:r>
            <a:r>
              <a:rPr lang="en-US" sz="1600" b="1" dirty="0" smtClean="0">
                <a:solidFill>
                  <a:srgbClr val="0070C0"/>
                </a:solidFill>
              </a:rPr>
              <a:t>won’t </a:t>
            </a:r>
            <a:r>
              <a:rPr lang="en-US" sz="1600" b="1" dirty="0">
                <a:solidFill>
                  <a:srgbClr val="0070C0"/>
                </a:solidFill>
              </a:rPr>
              <a:t>suggest </a:t>
            </a:r>
            <a:r>
              <a:rPr lang="en-US" sz="1600" b="1" dirty="0" smtClean="0">
                <a:solidFill>
                  <a:srgbClr val="0070C0"/>
                </a:solidFill>
              </a:rPr>
              <a:t>what </a:t>
            </a:r>
            <a:r>
              <a:rPr lang="en-US" sz="1600" b="1" dirty="0">
                <a:solidFill>
                  <a:srgbClr val="0070C0"/>
                </a:solidFill>
              </a:rPr>
              <a:t>data features </a:t>
            </a:r>
            <a:r>
              <a:rPr lang="en-US" sz="1600" b="1" dirty="0" smtClean="0">
                <a:solidFill>
                  <a:srgbClr val="0070C0"/>
                </a:solidFill>
              </a:rPr>
              <a:t>to use</a:t>
            </a:r>
            <a:r>
              <a:rPr lang="en-US" sz="1600" dirty="0" smtClean="0"/>
              <a:t>, worst still, it may </a:t>
            </a:r>
            <a:r>
              <a:rPr lang="en-US" sz="1600" b="1" dirty="0" smtClean="0">
                <a:solidFill>
                  <a:srgbClr val="0070C0"/>
                </a:solidFill>
              </a:rPr>
              <a:t>“over fit” the data with a false relationship</a:t>
            </a:r>
            <a:r>
              <a:rPr lang="en-US" sz="1600" dirty="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07704"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Unsupervised Learning - PCA</a:t>
            </a:r>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solidFill>
                <a:srgbClr val="0070C0"/>
              </a:solidFill>
            </a:endParaRPr>
          </a:p>
        </p:txBody>
      </p:sp>
      <p:sp>
        <p:nvSpPr>
          <p:cNvPr id="4" name="TextBox 3"/>
          <p:cNvSpPr txBox="1"/>
          <p:nvPr/>
        </p:nvSpPr>
        <p:spPr>
          <a:xfrm>
            <a:off x="3635896"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08279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4524202"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2160340"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25972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6" name="TextBox 5"/>
          <p:cNvSpPr txBox="1"/>
          <p:nvPr/>
        </p:nvSpPr>
        <p:spPr>
          <a:xfrm>
            <a:off x="611560" y="1840105"/>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616" y="1774903"/>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579941" y="567670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2" name="TextBox 1"/>
          <p:cNvSpPr txBox="1"/>
          <p:nvPr/>
        </p:nvSpPr>
        <p:spPr>
          <a:xfrm>
            <a:off x="427740" y="3928988"/>
            <a:ext cx="3928236" cy="2554545"/>
          </a:xfrm>
          <a:prstGeom prst="rect">
            <a:avLst/>
          </a:prstGeom>
          <a:noFill/>
        </p:spPr>
        <p:txBody>
          <a:bodyPr wrap="square" rtlCol="0">
            <a:spAutoFit/>
          </a:bodyPr>
          <a:lstStyle/>
          <a:p>
            <a:r>
              <a:rPr lang="en-US" sz="1600" b="1" u="sng" dirty="0"/>
              <a:t>PCA </a:t>
            </a:r>
            <a:r>
              <a:rPr lang="en-US" sz="1600" b="1" u="sng" dirty="0" smtClean="0"/>
              <a:t>usages</a:t>
            </a:r>
          </a:p>
          <a:p>
            <a:pPr marL="285750" indent="-285750">
              <a:buFont typeface="Arial" panose="020B0604020202020204" pitchFamily="34" charset="0"/>
              <a:buChar char="•"/>
            </a:pPr>
            <a:r>
              <a:rPr lang="en-US" sz="1600" dirty="0" smtClean="0"/>
              <a:t>Features </a:t>
            </a:r>
            <a:r>
              <a:rPr lang="en-US" sz="1600" b="1" dirty="0">
                <a:solidFill>
                  <a:srgbClr val="0070C0"/>
                </a:solidFill>
              </a:rPr>
              <a:t>compression </a:t>
            </a:r>
            <a:r>
              <a:rPr lang="en-US" sz="1600" dirty="0"/>
              <a:t>(multi-collinearity)</a:t>
            </a:r>
          </a:p>
          <a:p>
            <a:pPr marL="285750" indent="-285750">
              <a:buFont typeface="Arial" panose="020B0604020202020204" pitchFamily="34" charset="0"/>
              <a:buChar char="•"/>
            </a:pPr>
            <a:r>
              <a:rPr lang="en-US" sz="1600" b="1" dirty="0" smtClean="0">
                <a:solidFill>
                  <a:srgbClr val="0070C0"/>
                </a:solidFill>
              </a:rPr>
              <a:t>Reduce</a:t>
            </a:r>
            <a:r>
              <a:rPr lang="en-US" sz="1600" dirty="0" smtClean="0"/>
              <a:t> </a:t>
            </a:r>
            <a:r>
              <a:rPr lang="en-US" sz="1600" dirty="0"/>
              <a:t>imbalance feature </a:t>
            </a:r>
            <a:r>
              <a:rPr lang="en-US" sz="1600" dirty="0" smtClean="0"/>
              <a:t>types</a:t>
            </a:r>
          </a:p>
          <a:p>
            <a:endParaRPr lang="en-US" sz="1600" dirty="0" smtClean="0"/>
          </a:p>
          <a:p>
            <a:r>
              <a:rPr lang="en-US" sz="1600" b="1" u="sng" dirty="0" smtClean="0"/>
              <a:t>Cons</a:t>
            </a:r>
            <a:endParaRPr lang="en-US" sz="1600" b="1" u="sng" dirty="0"/>
          </a:p>
          <a:p>
            <a:r>
              <a:rPr lang="en-US" sz="1600" dirty="0" smtClean="0"/>
              <a:t>PCA </a:t>
            </a:r>
            <a:r>
              <a:rPr lang="en-US" sz="1600" dirty="0"/>
              <a:t>features lose some </a:t>
            </a:r>
            <a:r>
              <a:rPr lang="en-US" sz="1600" b="1" dirty="0" err="1" smtClean="0">
                <a:solidFill>
                  <a:srgbClr val="0070C0"/>
                </a:solidFill>
              </a:rPr>
              <a:t>explainability</a:t>
            </a:r>
            <a:r>
              <a:rPr lang="en-US" sz="1600" dirty="0" smtClean="0"/>
              <a:t> </a:t>
            </a:r>
            <a:r>
              <a:rPr lang="en-US" sz="1600" dirty="0"/>
              <a:t>to the original features</a:t>
            </a:r>
          </a:p>
          <a:p>
            <a:endParaRPr lang="en-US" sz="1600" b="1" dirty="0">
              <a:solidFill>
                <a:srgbClr val="0070C0"/>
              </a:solidFill>
            </a:endParaRPr>
          </a:p>
          <a:p>
            <a:endParaRPr lang="en-US" sz="16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2" name="TextBox 1"/>
          <p:cNvSpPr txBox="1"/>
          <p:nvPr/>
        </p:nvSpPr>
        <p:spPr>
          <a:xfrm>
            <a:off x="914907" y="5661248"/>
            <a:ext cx="6737742" cy="369332"/>
          </a:xfrm>
          <a:prstGeom prst="rect">
            <a:avLst/>
          </a:prstGeom>
          <a:noFill/>
        </p:spPr>
        <p:txBody>
          <a:bodyPr wrap="none" rtlCol="0">
            <a:spAutoFit/>
          </a:bodyPr>
          <a:lstStyle/>
          <a:p>
            <a:r>
              <a:rPr lang="en-US" sz="1800" dirty="0" smtClean="0"/>
              <a:t>Example: </a:t>
            </a:r>
            <a:r>
              <a:rPr lang="en-US" sz="1800" dirty="0" smtClean="0">
                <a:hlinkClick r:id="rId2"/>
              </a:rPr>
              <a:t>Stock Pairs identification based on return </a:t>
            </a:r>
            <a:r>
              <a:rPr lang="en-US" sz="1800" dirty="0">
                <a:hlinkClick r:id="rId2"/>
              </a:rPr>
              <a:t>and </a:t>
            </a:r>
            <a:r>
              <a:rPr lang="en-US" sz="1800" dirty="0" smtClean="0">
                <a:hlinkClick r:id="rId2"/>
              </a:rPr>
              <a:t>volatility</a:t>
            </a:r>
            <a:endParaRPr lang="en-US" sz="1800" dirty="0"/>
          </a:p>
        </p:txBody>
      </p:sp>
      <p:pic>
        <p:nvPicPr>
          <p:cNvPr id="6" name="Picture 5"/>
          <p:cNvPicPr>
            <a:picLocks noChangeAspect="1"/>
          </p:cNvPicPr>
          <p:nvPr/>
        </p:nvPicPr>
        <p:blipFill rotWithShape="1">
          <a:blip r:embed="rId3"/>
          <a:srcRect t="6322"/>
          <a:stretch/>
        </p:blipFill>
        <p:spPr>
          <a:xfrm>
            <a:off x="1265750" y="1908120"/>
            <a:ext cx="6036056" cy="3683610"/>
          </a:xfrm>
          <a:prstGeom prst="rect">
            <a:avLst/>
          </a:prstGeom>
        </p:spPr>
      </p:pic>
    </p:spTree>
    <p:extLst>
      <p:ext uri="{BB962C8B-B14F-4D97-AF65-F5344CB8AC3E}">
        <p14:creationId xmlns:p14="http://schemas.microsoft.com/office/powerpoint/2010/main" val="364334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1403648" y="5704853"/>
            <a:ext cx="612068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hlinkClick r:id="rId2"/>
              </a:rPr>
              <a:t>CNN Candlestick Charts (by Student Jack Zhang)</a:t>
            </a:r>
            <a:endParaRPr lang="en-US" sz="1800" dirty="0" smtClean="0"/>
          </a:p>
          <a:p>
            <a:pPr marL="0" indent="0"/>
            <a:endParaRPr lang="en-US" sz="1800" dirty="0"/>
          </a:p>
        </p:txBody>
      </p:sp>
      <p:pic>
        <p:nvPicPr>
          <p:cNvPr id="8" name="图片 10"/>
          <p:cNvPicPr>
            <a:picLocks noChangeAspect="1"/>
          </p:cNvPicPr>
          <p:nvPr/>
        </p:nvPicPr>
        <p:blipFill>
          <a:blip r:embed="rId3"/>
          <a:stretch>
            <a:fillRect/>
          </a:stretch>
        </p:blipFill>
        <p:spPr>
          <a:xfrm>
            <a:off x="1259632" y="1700808"/>
            <a:ext cx="5534025" cy="3686175"/>
          </a:xfrm>
          <a:prstGeom prst="rect">
            <a:avLst/>
          </a:prstGeom>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a:t>Name-registered </a:t>
            </a:r>
            <a:r>
              <a:rPr lang="en-US" sz="1600" b="1" smtClean="0"/>
              <a:t>phone: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Generative AI - Images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Generative AI - Images</a:t>
            </a:r>
            <a:endParaRPr lang="en-US" dirty="0"/>
          </a:p>
        </p:txBody>
      </p:sp>
      <p:sp>
        <p:nvSpPr>
          <p:cNvPr id="7" name="Content Placeholder 1">
            <a:hlinkClick r:id="rId3"/>
          </p:cNvPr>
          <p:cNvSpPr txBox="1">
            <a:spLocks/>
          </p:cNvSpPr>
          <p:nvPr/>
        </p:nvSpPr>
        <p:spPr>
          <a:xfrm>
            <a:off x="467544" y="1844824"/>
            <a:ext cx="7416824"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b="1" dirty="0"/>
              <a:t>Prompt:</a:t>
            </a:r>
            <a:r>
              <a:rPr lang="en-US" sz="1800" dirty="0"/>
              <a:t> </a:t>
            </a:r>
            <a:r>
              <a:rPr lang="en-US" sz="1800" i="1" dirty="0"/>
              <a:t>Teenager, female, seventeen years old, pop culture, modern clothing. Photorealistic, Natural lighting, Pastel</a:t>
            </a:r>
            <a:endParaRPr lang="en-US" sz="1050" dirty="0"/>
          </a:p>
        </p:txBody>
      </p:sp>
      <p:pic>
        <p:nvPicPr>
          <p:cNvPr id="6" name="Picture 5"/>
          <p:cNvPicPr>
            <a:picLocks noChangeAspect="1"/>
          </p:cNvPicPr>
          <p:nvPr/>
        </p:nvPicPr>
        <p:blipFill>
          <a:blip r:embed="rId4"/>
          <a:stretch>
            <a:fillRect/>
          </a:stretch>
        </p:blipFill>
        <p:spPr>
          <a:xfrm>
            <a:off x="673484" y="2788889"/>
            <a:ext cx="1933199" cy="2112313"/>
          </a:xfrm>
          <a:prstGeom prst="rect">
            <a:avLst/>
          </a:prstGeom>
        </p:spPr>
      </p:pic>
      <p:pic>
        <p:nvPicPr>
          <p:cNvPr id="8" name="Picture 7"/>
          <p:cNvPicPr>
            <a:picLocks noChangeAspect="1"/>
          </p:cNvPicPr>
          <p:nvPr/>
        </p:nvPicPr>
        <p:blipFill>
          <a:blip r:embed="rId5"/>
          <a:stretch>
            <a:fillRect/>
          </a:stretch>
        </p:blipFill>
        <p:spPr>
          <a:xfrm>
            <a:off x="2776922" y="2828575"/>
            <a:ext cx="1929010" cy="2076450"/>
          </a:xfrm>
          <a:prstGeom prst="rect">
            <a:avLst/>
          </a:prstGeom>
        </p:spPr>
      </p:pic>
      <p:pic>
        <p:nvPicPr>
          <p:cNvPr id="9" name="Picture 8"/>
          <p:cNvPicPr>
            <a:picLocks noChangeAspect="1"/>
          </p:cNvPicPr>
          <p:nvPr/>
        </p:nvPicPr>
        <p:blipFill>
          <a:blip r:embed="rId6"/>
          <a:stretch>
            <a:fillRect/>
          </a:stretch>
        </p:blipFill>
        <p:spPr>
          <a:xfrm>
            <a:off x="4792088" y="2828575"/>
            <a:ext cx="1882568" cy="2112593"/>
          </a:xfrm>
          <a:prstGeom prst="rect">
            <a:avLst/>
          </a:prstGeom>
        </p:spPr>
      </p:pic>
      <p:pic>
        <p:nvPicPr>
          <p:cNvPr id="10" name="Picture 9"/>
          <p:cNvPicPr>
            <a:picLocks noChangeAspect="1"/>
          </p:cNvPicPr>
          <p:nvPr/>
        </p:nvPicPr>
        <p:blipFill>
          <a:blip r:embed="rId7"/>
          <a:stretch>
            <a:fillRect/>
          </a:stretch>
        </p:blipFill>
        <p:spPr>
          <a:xfrm>
            <a:off x="6804248" y="2838784"/>
            <a:ext cx="1810981" cy="2056031"/>
          </a:xfrm>
          <a:prstGeom prst="rect">
            <a:avLst/>
          </a:prstGeom>
        </p:spPr>
      </p:pic>
      <p:sp>
        <p:nvSpPr>
          <p:cNvPr id="11" name="TextBox 10"/>
          <p:cNvSpPr txBox="1"/>
          <p:nvPr/>
        </p:nvSpPr>
        <p:spPr>
          <a:xfrm>
            <a:off x="5128148" y="5517232"/>
            <a:ext cx="3352200" cy="369332"/>
          </a:xfrm>
          <a:prstGeom prst="rect">
            <a:avLst/>
          </a:prstGeom>
          <a:noFill/>
        </p:spPr>
        <p:txBody>
          <a:bodyPr wrap="none" rtlCol="0">
            <a:spAutoFit/>
          </a:bodyPr>
          <a:lstStyle/>
          <a:p>
            <a:r>
              <a:rPr lang="en-US" sz="1800" dirty="0"/>
              <a:t>Image </a:t>
            </a:r>
            <a:r>
              <a:rPr lang="en-US" sz="1800" dirty="0" smtClean="0"/>
              <a:t>Credit: </a:t>
            </a:r>
            <a:r>
              <a:rPr lang="en-US" sz="1800" dirty="0"/>
              <a:t>John </a:t>
            </a:r>
            <a:r>
              <a:rPr lang="en-US" sz="1800" dirty="0" err="1"/>
              <a:t>Severinson</a:t>
            </a:r>
            <a:endParaRPr lang="en-US" sz="1800" dirty="0"/>
          </a:p>
        </p:txBody>
      </p:sp>
    </p:spTree>
    <p:extLst>
      <p:ext uri="{BB962C8B-B14F-4D97-AF65-F5344CB8AC3E}">
        <p14:creationId xmlns:p14="http://schemas.microsoft.com/office/powerpoint/2010/main" val="36474687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Generative AI - </a:t>
            </a:r>
            <a:r>
              <a:rPr lang="en-US" dirty="0" smtClean="0"/>
              <a:t>Videos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72200" y="2060848"/>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6421614" y="4599384"/>
            <a:ext cx="2132507" cy="1015663"/>
          </a:xfrm>
          <a:prstGeom prst="rect">
            <a:avLst/>
          </a:prstGeom>
          <a:noFill/>
        </p:spPr>
        <p:txBody>
          <a:bodyPr wrap="none" rtlCol="0">
            <a:spAutoFit/>
          </a:bodyPr>
          <a:lstStyle/>
          <a:p>
            <a:r>
              <a:rPr lang="en-US" sz="2000" dirty="0" smtClean="0">
                <a:hlinkClick r:id="rId5"/>
              </a:rPr>
              <a:t>Korea Virtual Girl</a:t>
            </a:r>
            <a:endParaRPr lang="en-US" sz="2000" dirty="0" smtClean="0"/>
          </a:p>
          <a:p>
            <a:endParaRPr lang="en-US" sz="2000" dirty="0" smtClean="0"/>
          </a:p>
          <a:p>
            <a:r>
              <a:rPr lang="en-US" sz="2000" dirty="0" smtClean="0">
                <a:hlinkClick r:id="rId6"/>
              </a:rPr>
              <a:t>Live Demo</a:t>
            </a:r>
            <a:endParaRPr lang="en-US" sz="2000" dirty="0"/>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grpSp>
        <p:nvGrpSpPr>
          <p:cNvPr id="9" name="Group 8"/>
          <p:cNvGrpSpPr/>
          <p:nvPr/>
        </p:nvGrpSpPr>
        <p:grpSpPr>
          <a:xfrm>
            <a:off x="1403648" y="2636912"/>
            <a:ext cx="6096000" cy="3295651"/>
            <a:chOff x="2195736" y="2437208"/>
            <a:chExt cx="6096000" cy="3295651"/>
          </a:xfrm>
        </p:grpSpPr>
        <p:pic>
          <p:nvPicPr>
            <p:cNvPr id="1026" name="Picture 2" descr="真的當過老師他客串周星馳電影爆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37208"/>
              <a:ext cx="6096000" cy="3295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01062" y="2505090"/>
              <a:ext cx="4583306" cy="707886"/>
            </a:xfrm>
            <a:prstGeom prst="rect">
              <a:avLst/>
            </a:prstGeom>
            <a:noFill/>
          </p:spPr>
          <p:txBody>
            <a:bodyPr wrap="none" rtlCol="0">
              <a:spAutoFit/>
            </a:bodyPr>
            <a:lstStyle/>
            <a:p>
              <a:r>
                <a:rPr lang="en-US" altLang="zh-TW" sz="2000" dirty="0" smtClean="0">
                  <a:solidFill>
                    <a:schemeClr val="bg1"/>
                  </a:solidFill>
                </a:rPr>
                <a:t>Memory is important in this experiment</a:t>
              </a:r>
            </a:p>
            <a:p>
              <a:r>
                <a:rPr lang="zh-TW" altLang="en-US" sz="2000" dirty="0" smtClean="0">
                  <a:solidFill>
                    <a:schemeClr val="bg1"/>
                  </a:solidFill>
                </a:rPr>
                <a:t>呢</a:t>
              </a:r>
              <a:r>
                <a:rPr lang="zh-TW" altLang="en-US" sz="2000" dirty="0">
                  <a:solidFill>
                    <a:schemeClr val="bg1"/>
                  </a:solidFill>
                </a:rPr>
                <a:t>個實驗最重要係記性</a:t>
              </a:r>
              <a:endParaRPr lang="en-US" sz="2000" dirty="0">
                <a:solidFill>
                  <a:schemeClr val="bg1"/>
                </a:solidFill>
              </a:endParaRPr>
            </a:p>
          </p:txBody>
        </p:sp>
      </p:grpSp>
      <p:sp>
        <p:nvSpPr>
          <p:cNvPr id="10" name="TextBox 9"/>
          <p:cNvSpPr txBox="1"/>
          <p:nvPr/>
        </p:nvSpPr>
        <p:spPr>
          <a:xfrm>
            <a:off x="1907704" y="1904430"/>
            <a:ext cx="4570290" cy="461665"/>
          </a:xfrm>
          <a:prstGeom prst="rect">
            <a:avLst/>
          </a:prstGeom>
          <a:noFill/>
        </p:spPr>
        <p:txBody>
          <a:bodyPr wrap="none" rtlCol="0">
            <a:spAutoFit/>
          </a:bodyPr>
          <a:lstStyle/>
          <a:p>
            <a:r>
              <a:rPr lang="en-US" dirty="0" smtClean="0"/>
              <a:t>Time Series data vs Image Data</a:t>
            </a:r>
            <a:endParaRPr lang="en-US" dirty="0"/>
          </a:p>
        </p:txBody>
      </p:sp>
    </p:spTree>
    <p:extLst>
      <p:ext uri="{BB962C8B-B14F-4D97-AF65-F5344CB8AC3E}">
        <p14:creationId xmlns:p14="http://schemas.microsoft.com/office/powerpoint/2010/main" val="24170851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16235559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a:t>
            </a:r>
            <a:r>
              <a:rPr lang="en-US" dirty="0" smtClean="0"/>
              <a:t>– Labelled Data</a:t>
            </a:r>
            <a:endParaRPr lang="en-US" dirty="0"/>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19431</TotalTime>
  <Words>5861</Words>
  <Application>Microsoft Office PowerPoint</Application>
  <PresentationFormat>On-screen Show (4:3)</PresentationFormat>
  <Paragraphs>1033</Paragraphs>
  <Slides>108</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108</vt:i4>
      </vt:variant>
    </vt:vector>
  </HeadingPairs>
  <TitlesOfParts>
    <vt:vector size="120" baseType="lpstr">
      <vt:lpstr>Adobe 明體 Std L</vt:lpstr>
      <vt:lpstr>ＭＳ Ｐゴシック</vt:lpstr>
      <vt:lpstr>新細明體</vt:lpstr>
      <vt:lpstr>Arial</vt:lpstr>
      <vt:lpstr>Calibri</vt:lpstr>
      <vt:lpstr>Courier New</vt:lpstr>
      <vt:lpstr>Symbol</vt:lpstr>
      <vt:lpstr>Times</vt:lpstr>
      <vt:lpstr>Times New Roman</vt:lpstr>
      <vt:lpstr>Verdana</vt:lpstr>
      <vt:lpstr>Wingdings</vt: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Labelled Data</vt:lpstr>
      <vt:lpstr>Machine Learning – Labelled Data</vt:lpstr>
      <vt:lpstr>Machine Learning – Labelled Data</vt:lpstr>
      <vt:lpstr>Machine Learning – Labelled Data</vt:lpstr>
      <vt:lpstr>Machine Learning - Cloud</vt:lpstr>
      <vt:lpstr>Machine Learning - GPU</vt:lpstr>
      <vt:lpstr>Machine Learning - GPU</vt:lpstr>
      <vt:lpstr>Machine Learning - Community</vt:lpstr>
      <vt:lpstr>Machine Learning - Community</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vt:lpstr>
      <vt:lpstr>3. Data Feature - Order Book Imbalance</vt:lpstr>
      <vt:lpstr>3. Data Feature - Order Book Imbalance</vt:lpstr>
      <vt:lpstr>3. Data Feature - Order Book Imbalance</vt:lpstr>
      <vt:lpstr>3. Data Feature - Order Book Imbalance</vt:lpstr>
      <vt:lpstr>3. Data Feature - Money flow</vt:lpstr>
      <vt:lpstr>3. Data Feature - Money flow</vt:lpstr>
      <vt:lpstr>3. Data Feature - Money flow</vt:lpstr>
      <vt:lpstr>4. Labelled Dataset</vt:lpstr>
      <vt:lpstr>4. Labelled Dataset</vt:lpstr>
      <vt:lpstr>4. Labelled Dataset</vt:lpstr>
      <vt:lpstr>5. EDA (Exploratory Data Analysis)</vt:lpstr>
      <vt:lpstr>5. EDA (Exploratory Data Analysis)</vt:lpstr>
      <vt:lpstr>6. Machine Learning Dataset</vt:lpstr>
      <vt:lpstr>6. Machine Learning Dataset</vt:lpstr>
      <vt:lpstr>7. Machine Learning Algorithm – Decision Tree</vt:lpstr>
      <vt:lpstr>PowerPoint Presentation</vt:lpstr>
      <vt:lpstr>8. Hyper-parameter Tuning</vt:lpstr>
      <vt:lpstr>PowerPoint Presentation</vt:lpstr>
      <vt:lpstr>9. Model Selection</vt:lpstr>
      <vt:lpstr>9. Model Selection</vt:lpstr>
      <vt:lpstr>9. Model Selection</vt:lpstr>
      <vt:lpstr>9. Model Selection</vt:lpstr>
      <vt:lpstr>9. Model Selection</vt:lpstr>
      <vt:lpstr>10. Performance - Evaluation</vt:lpstr>
      <vt:lpstr>10. Performance - Evaluation</vt:lpstr>
      <vt:lpstr>10. Performance - Evaluation</vt:lpstr>
      <vt:lpstr>10. Performance - Evaluation</vt:lpstr>
      <vt:lpstr>11. Trained Model Usage</vt:lpstr>
      <vt:lpstr>11. Trained Model Usage</vt:lpstr>
      <vt:lpstr>11. Trained Model Usage</vt:lpstr>
      <vt:lpstr>11. Trained Model Usage</vt:lpstr>
      <vt:lpstr>11. Trained Model Usage</vt:lpstr>
      <vt:lpstr>11. Trained Model Usage</vt:lpstr>
      <vt:lpstr>12. Conclusions and Takeaways</vt:lpstr>
      <vt:lpstr>Unsupervised Learning - PCA</vt:lpstr>
      <vt:lpstr>Unsupervised Learning - PCA</vt:lpstr>
      <vt:lpstr>Unsupervised Learning - PCA</vt:lpstr>
      <vt:lpstr>k-Means Clustering</vt:lpstr>
      <vt:lpstr>k-Means Clustering</vt:lpstr>
      <vt:lpstr>Deep Learning</vt:lpstr>
      <vt:lpstr>Deep Learning – Neural Networks</vt:lpstr>
      <vt:lpstr>Deep Learning - Neural Networks</vt:lpstr>
      <vt:lpstr>Demo: Image Classification</vt:lpstr>
      <vt:lpstr>Demo: Image Classification</vt:lpstr>
      <vt:lpstr>Deep Learning – CNN</vt:lpstr>
      <vt:lpstr>CNN Use Cases - Satellite image</vt:lpstr>
      <vt:lpstr>CNN Use Cases – Trading Charts</vt:lpstr>
      <vt:lpstr>Use Cases – Face Recognition</vt:lpstr>
      <vt:lpstr>CNN Use Cases – Face Recognition</vt:lpstr>
      <vt:lpstr>Use Cases – People Recognition</vt:lpstr>
      <vt:lpstr>Generative AI - Images</vt:lpstr>
      <vt:lpstr>Generative AI - Images</vt:lpstr>
      <vt:lpstr>Generative AI - Videos</vt:lpstr>
      <vt:lpstr>Deep Learning – LSTM</vt:lpstr>
      <vt:lpstr>Deep Learning – LSTM</vt:lpstr>
      <vt:lpstr>Appendix</vt:lpstr>
      <vt:lpstr>Introduction to AI - Second AI Boom </vt:lpstr>
      <vt:lpstr>Introduction to AI - Second AI Boom </vt:lpstr>
      <vt:lpstr>PowerPoint Presentation</vt:lpstr>
      <vt:lpstr>Machine Learning - Algorithm</vt:lpstr>
      <vt:lpstr>Machine Learning – Investments</vt:lpstr>
      <vt:lpstr>Example – Linear Regression</vt:lpstr>
      <vt:lpstr>Example – Linear Regression</vt:lpstr>
      <vt:lpstr>Objective function</vt:lpstr>
      <vt:lpstr>Gradient Descent</vt:lpstr>
      <vt:lpstr>Learning Rate</vt:lpstr>
      <vt:lpstr>Performance - Confusion Matrix</vt:lpstr>
      <vt:lpstr>Performance – Type I &amp; II Errors</vt:lpstr>
      <vt:lpstr>Performance - ROC curve</vt:lpstr>
      <vt:lpstr>Machine Learning Workflow</vt:lpstr>
      <vt:lpstr>Machine Learning Workflow</vt:lpstr>
      <vt:lpstr>Machine Learning Workflow</vt:lpstr>
      <vt:lpstr>Deep Learning - Example</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348</cp:revision>
  <cp:lastPrinted>2013-10-02T07:30:28Z</cp:lastPrinted>
  <dcterms:created xsi:type="dcterms:W3CDTF">2018-01-14T13:40:03Z</dcterms:created>
  <dcterms:modified xsi:type="dcterms:W3CDTF">2024-04-15T14:36:25Z</dcterms:modified>
</cp:coreProperties>
</file>